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</p:sldMasterIdLst>
  <p:notesMasterIdLst>
    <p:notesMasterId r:id="rId23"/>
  </p:notesMasterIdLst>
  <p:handoutMasterIdLst>
    <p:handoutMasterId r:id="rId24"/>
  </p:handoutMasterIdLst>
  <p:sldIdLst>
    <p:sldId id="275" r:id="rId2"/>
    <p:sldId id="276" r:id="rId3"/>
    <p:sldId id="277" r:id="rId4"/>
    <p:sldId id="285" r:id="rId5"/>
    <p:sldId id="279" r:id="rId6"/>
    <p:sldId id="280" r:id="rId7"/>
    <p:sldId id="281" r:id="rId8"/>
    <p:sldId id="282" r:id="rId9"/>
    <p:sldId id="283" r:id="rId10"/>
    <p:sldId id="284" r:id="rId11"/>
    <p:sldId id="292" r:id="rId12"/>
    <p:sldId id="295" r:id="rId13"/>
    <p:sldId id="293" r:id="rId14"/>
    <p:sldId id="294" r:id="rId15"/>
    <p:sldId id="296" r:id="rId16"/>
    <p:sldId id="286" r:id="rId17"/>
    <p:sldId id="287" r:id="rId18"/>
    <p:sldId id="288" r:id="rId19"/>
    <p:sldId id="289" r:id="rId20"/>
    <p:sldId id="290" r:id="rId21"/>
    <p:sldId id="291" r:id="rId22"/>
  </p:sldIdLst>
  <p:sldSz cx="9906000" cy="6858000" type="A4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kramer" initials="t" lastIdx="1" clrIdx="0"/>
  <p:cmAuthor id="1" name="sgertler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333"/>
    <a:srgbClr val="DD9621"/>
    <a:srgbClr val="E8B24E"/>
    <a:srgbClr val="0071AA"/>
    <a:srgbClr val="D63439"/>
    <a:srgbClr val="D42C30"/>
    <a:srgbClr val="706F6E"/>
    <a:srgbClr val="0630BE"/>
    <a:srgbClr val="0067B4"/>
    <a:srgbClr val="4B96F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000" autoAdjust="0"/>
  </p:normalViewPr>
  <p:slideViewPr>
    <p:cSldViewPr showGuides="1">
      <p:cViewPr varScale="1">
        <p:scale>
          <a:sx n="105" d="100"/>
          <a:sy n="105" d="100"/>
        </p:scale>
        <p:origin x="-876" y="-96"/>
      </p:cViewPr>
      <p:guideLst>
        <p:guide orient="horz" pos="3793"/>
        <p:guide orient="horz" pos="4020"/>
        <p:guide orient="horz" pos="754"/>
        <p:guide orient="horz" pos="618"/>
        <p:guide orient="horz" pos="981"/>
        <p:guide orient="horz" pos="164"/>
        <p:guide orient="horz" pos="2432"/>
        <p:guide orient="horz" pos="1933"/>
        <p:guide orient="horz" pos="1117"/>
        <p:guide orient="horz" pos="2704"/>
        <p:guide orient="horz" pos="1344"/>
        <p:guide orient="horz" pos="3612"/>
        <p:guide orient="horz" pos="2795"/>
        <p:guide pos="3120"/>
        <p:guide pos="4662"/>
        <p:guide pos="172"/>
        <p:guide pos="6068"/>
        <p:guide pos="1986"/>
        <p:guide pos="3936"/>
        <p:guide pos="2984"/>
        <p:guide pos="3256"/>
        <p:guide pos="398"/>
        <p:guide pos="5842"/>
        <p:guide pos="2848"/>
        <p:guide pos="4254"/>
        <p:guide pos="2485"/>
        <p:guide pos="23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12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e%20und%20Einstellungen\sgertler\Desktop\My%20Dropbox\DZB%20premium\best%20studien\DZB_BestDiscount-0310_1004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b-zb\zertifikateberater\Best_Studien\Best%20Discount\Verlauf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e%20und%20Einstellungen\sgertler\Desktop\My%20Dropbox\DZB%20premium\best%20studien\DZB_BestDiscount-0310_1004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e%20und%20Einstellungen\sgertler\Desktop\My%20Dropbox\DZB%20premium\best%20studien\DZB_BestDiscount-0310_1004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8"/>
  <c:chart>
    <c:autoTitleDeleted val="1"/>
    <c:view3D>
      <c:rotX val="20"/>
      <c:perspective val="30"/>
    </c:view3D>
    <c:plotArea>
      <c:layout>
        <c:manualLayout>
          <c:layoutTarget val="inner"/>
          <c:xMode val="edge"/>
          <c:yMode val="edge"/>
          <c:x val="5.9512423463327448E-2"/>
          <c:y val="6.2499948830930317E-2"/>
          <c:w val="0.88097515307334828"/>
          <c:h val="0.87153425066513179"/>
        </c:manualLayout>
      </c:layout>
      <c:pie3DChart>
        <c:varyColors val="1"/>
        <c:ser>
          <c:idx val="1"/>
          <c:order val="0"/>
          <c:tx>
            <c:v>Datenreihe 2</c:v>
          </c:tx>
          <c:explosion val="15"/>
          <c:dPt>
            <c:idx val="0"/>
            <c:spPr>
              <a:solidFill>
                <a:srgbClr val="E8B24D"/>
              </a:solidFill>
            </c:spPr>
          </c:dPt>
          <c:dPt>
            <c:idx val="1"/>
            <c:spPr>
              <a:solidFill>
                <a:srgbClr val="FFD3A0"/>
              </a:solidFill>
            </c:spPr>
          </c:dPt>
          <c:dPt>
            <c:idx val="2"/>
            <c:spPr>
              <a:solidFill>
                <a:srgbClr val="FFE6AF"/>
              </a:solidFill>
            </c:spPr>
          </c:dPt>
          <c:dPt>
            <c:idx val="3"/>
            <c:spPr>
              <a:solidFill>
                <a:srgbClr val="949494"/>
              </a:solidFill>
            </c:spPr>
          </c:dPt>
          <c:dPt>
            <c:idx val="4"/>
            <c:spPr>
              <a:solidFill>
                <a:srgbClr val="88ABD4"/>
              </a:solidFill>
            </c:spPr>
          </c:dPt>
          <c:dPt>
            <c:idx val="5"/>
            <c:spPr>
              <a:solidFill>
                <a:srgbClr val="0066AC"/>
              </a:solidFill>
            </c:spPr>
          </c:dPt>
          <c:dLbls>
            <c:dLbl>
              <c:idx val="0"/>
              <c:layout>
                <c:manualLayout>
                  <c:x val="-0.26886336424987772"/>
                  <c:y val="-8.6646291825256724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1"/>
              <c:layout>
                <c:manualLayout>
                  <c:x val="0"/>
                  <c:y val="-0.24260961711071868"/>
                </c:manualLayout>
              </c:layout>
              <c:tx>
                <c:rich>
                  <a:bodyPr anchor="t" anchorCtr="1"/>
                  <a:lstStyle/>
                  <a:p>
                    <a:pPr>
                      <a:defRPr sz="1000" b="0"/>
                    </a:pPr>
                    <a:r>
                      <a:rPr lang="en-US" dirty="0"/>
                      <a:t> Commerzbank 
13,8%</a:t>
                    </a:r>
                  </a:p>
                </c:rich>
              </c:tx>
              <c:numFmt formatCode="0.0%" sourceLinked="0"/>
              <c:spPr/>
              <c:dLblPos val="bestFit"/>
              <c:showLegendKey val="1"/>
              <c:showCatName val="1"/>
              <c:showPercent val="1"/>
            </c:dLbl>
            <c:dLbl>
              <c:idx val="2"/>
              <c:layout>
                <c:manualLayout>
                  <c:x val="-3.8835819280537774E-2"/>
                  <c:y val="7.6248736806225903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3"/>
              <c:layout>
                <c:manualLayout>
                  <c:x val="-0.13741905283882638"/>
                  <c:y val="5.1987775095153975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4"/>
              <c:layout>
                <c:manualLayout>
                  <c:x val="-9.2608492130513392E-2"/>
                  <c:y val="1.0397555019030873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5"/>
              <c:layout>
                <c:manualLayout>
                  <c:x val="3.5848448566650287E-2"/>
                  <c:y val="-0.11090725353632852"/>
                </c:manualLayout>
              </c:layout>
              <c:dLblPos val="bestFit"/>
              <c:showLegendKey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 b="0"/>
                </a:pPr>
                <a:endParaRPr lang="de-DE"/>
              </a:p>
            </c:txPr>
            <c:dLblPos val="outEnd"/>
            <c:showLegendKey val="1"/>
            <c:showCatName val="1"/>
            <c:showPercent val="1"/>
            <c:showLeaderLines val="1"/>
          </c:dLbls>
          <c:cat>
            <c:strRef>
              <c:f>Auswertung_Gesamt!$D$7:$E$12</c:f>
              <c:strCache>
                <c:ptCount val="6"/>
                <c:pt idx="0">
                  <c:v> UBS </c:v>
                </c:pt>
                <c:pt idx="1">
                  <c:v> Commerzbank </c:v>
                </c:pt>
                <c:pt idx="2">
                  <c:v> BNP Paribas </c:v>
                </c:pt>
                <c:pt idx="3">
                  <c:v> Morgan Stanley </c:v>
                </c:pt>
                <c:pt idx="4">
                  <c:v> Goldman Sachs </c:v>
                </c:pt>
                <c:pt idx="5">
                  <c:v>Andere</c:v>
                </c:pt>
              </c:strCache>
            </c:strRef>
          </c:cat>
          <c:val>
            <c:numRef>
              <c:f>Auswertung_Gesamt!$F$7:$F$12</c:f>
              <c:numCache>
                <c:formatCode>0.0%</c:formatCode>
                <c:ptCount val="6"/>
                <c:pt idx="0">
                  <c:v>0.20490248656001958</c:v>
                </c:pt>
                <c:pt idx="1">
                  <c:v>0.13848085701952884</c:v>
                </c:pt>
                <c:pt idx="2">
                  <c:v>0.10294829367830365</c:v>
                </c:pt>
                <c:pt idx="3">
                  <c:v>8.2438424611842878E-2</c:v>
                </c:pt>
                <c:pt idx="4">
                  <c:v>7.5021909458346123E-2</c:v>
                </c:pt>
                <c:pt idx="5">
                  <c:v>0.39620802867195981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col"/>
        <c:grouping val="stacked"/>
        <c:ser>
          <c:idx val="0"/>
          <c:order val="0"/>
          <c:tx>
            <c:strRef>
              <c:f>Discount!$A$2</c:f>
              <c:strCache>
                <c:ptCount val="1"/>
                <c:pt idx="0">
                  <c:v>Anteil der Top-3-Emittenten</c:v>
                </c:pt>
              </c:strCache>
            </c:strRef>
          </c:tx>
          <c:spPr>
            <a:solidFill>
              <a:srgbClr val="F8B333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de-DE"/>
              </a:p>
            </c:txPr>
            <c:dLblPos val="ctr"/>
            <c:showVal val="1"/>
          </c:dLbls>
          <c:cat>
            <c:strRef>
              <c:f>Discount!$B$1:$F$1</c:f>
              <c:strCache>
                <c:ptCount val="5"/>
                <c:pt idx="0">
                  <c:v>Best Discount 2006</c:v>
                </c:pt>
                <c:pt idx="1">
                  <c:v>Best Discount 2007</c:v>
                </c:pt>
                <c:pt idx="2">
                  <c:v>Best Discount 2008</c:v>
                </c:pt>
                <c:pt idx="3">
                  <c:v>Best Discount 2009</c:v>
                </c:pt>
                <c:pt idx="4">
                  <c:v>Best Discount 2010</c:v>
                </c:pt>
              </c:strCache>
            </c:strRef>
          </c:cat>
          <c:val>
            <c:numRef>
              <c:f>Discount!$B$2:$F$2</c:f>
              <c:numCache>
                <c:formatCode>0%</c:formatCode>
                <c:ptCount val="5"/>
                <c:pt idx="0">
                  <c:v>0.51</c:v>
                </c:pt>
                <c:pt idx="1">
                  <c:v>0.63000000000000056</c:v>
                </c:pt>
                <c:pt idx="2">
                  <c:v>0.62000000000000055</c:v>
                </c:pt>
                <c:pt idx="3">
                  <c:v>0.49000000000000027</c:v>
                </c:pt>
                <c:pt idx="4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Discount!$A$3</c:f>
              <c:strCache>
                <c:ptCount val="1"/>
                <c:pt idx="0">
                  <c:v>Anteil weiterer Emittenten</c:v>
                </c:pt>
              </c:strCache>
            </c:strRef>
          </c:tx>
          <c:spPr>
            <a:solidFill>
              <a:srgbClr val="006EA1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de-DE"/>
              </a:p>
            </c:txPr>
            <c:dLblPos val="ctr"/>
            <c:showVal val="1"/>
          </c:dLbls>
          <c:cat>
            <c:strRef>
              <c:f>Discount!$B$1:$F$1</c:f>
              <c:strCache>
                <c:ptCount val="5"/>
                <c:pt idx="0">
                  <c:v>Best Discount 2006</c:v>
                </c:pt>
                <c:pt idx="1">
                  <c:v>Best Discount 2007</c:v>
                </c:pt>
                <c:pt idx="2">
                  <c:v>Best Discount 2008</c:v>
                </c:pt>
                <c:pt idx="3">
                  <c:v>Best Discount 2009</c:v>
                </c:pt>
                <c:pt idx="4">
                  <c:v>Best Discount 2010</c:v>
                </c:pt>
              </c:strCache>
            </c:strRef>
          </c:cat>
          <c:val>
            <c:numRef>
              <c:f>Discount!$B$3:$F$3</c:f>
              <c:numCache>
                <c:formatCode>0%</c:formatCode>
                <c:ptCount val="5"/>
                <c:pt idx="0">
                  <c:v>0.49000000000000027</c:v>
                </c:pt>
                <c:pt idx="1">
                  <c:v>0.37000000000000027</c:v>
                </c:pt>
                <c:pt idx="2">
                  <c:v>0.38000000000000034</c:v>
                </c:pt>
                <c:pt idx="3">
                  <c:v>0.51</c:v>
                </c:pt>
                <c:pt idx="4">
                  <c:v>0.55000000000000004</c:v>
                </c:pt>
              </c:numCache>
            </c:numRef>
          </c:val>
        </c:ser>
        <c:dLbls>
          <c:showVal val="1"/>
        </c:dLbls>
        <c:overlap val="100"/>
        <c:axId val="113382144"/>
        <c:axId val="113383680"/>
      </c:barChart>
      <c:catAx>
        <c:axId val="113382144"/>
        <c:scaling>
          <c:orientation val="minMax"/>
        </c:scaling>
        <c:axPos val="b"/>
        <c:majorGridlines>
          <c:spPr>
            <a:ln>
              <a:solidFill>
                <a:schemeClr val="bg1"/>
              </a:solidFill>
            </a:ln>
          </c:spPr>
        </c:majorGridlines>
        <c:majorTickMark val="none"/>
        <c:tickLblPos val="nextTo"/>
        <c:txPr>
          <a:bodyPr/>
          <a:lstStyle/>
          <a:p>
            <a:pPr>
              <a:defRPr sz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de-DE"/>
          </a:p>
        </c:txPr>
        <c:crossAx val="113383680"/>
        <c:crosses val="autoZero"/>
        <c:auto val="1"/>
        <c:lblAlgn val="ctr"/>
        <c:lblOffset val="100"/>
      </c:catAx>
      <c:valAx>
        <c:axId val="113383680"/>
        <c:scaling>
          <c:orientation val="minMax"/>
          <c:max val="1"/>
        </c:scaling>
        <c:axPos val="l"/>
        <c:majorGridlines/>
        <c:numFmt formatCode="0%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de-DE"/>
          </a:p>
        </c:txPr>
        <c:crossAx val="1133821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0284211312363616"/>
          <c:y val="0.90280600042488401"/>
          <c:w val="0.83536154924785966"/>
          <c:h val="7.479067727500166E-2"/>
        </c:manualLayout>
      </c:layout>
      <c:txPr>
        <a:bodyPr/>
        <a:lstStyle/>
        <a:p>
          <a:pPr>
            <a:defRPr sz="120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defRPr>
          </a:pPr>
          <a:endParaRPr lang="de-DE"/>
        </a:p>
      </c:txPr>
    </c:legend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28"/>
  <c:chart>
    <c:autoTitleDeleted val="1"/>
    <c:view3D>
      <c:rotX val="20"/>
      <c:perspective val="30"/>
    </c:view3D>
    <c:plotArea>
      <c:layout>
        <c:manualLayout>
          <c:layoutTarget val="inner"/>
          <c:xMode val="edge"/>
          <c:yMode val="edge"/>
          <c:x val="0"/>
          <c:y val="1.7853453544405803E-2"/>
          <c:w val="0.9920851186902937"/>
          <c:h val="0.98214654645559463"/>
        </c:manualLayout>
      </c:layout>
      <c:pie3DChart>
        <c:varyColors val="1"/>
        <c:ser>
          <c:idx val="1"/>
          <c:order val="0"/>
          <c:tx>
            <c:v>Data1</c:v>
          </c:tx>
          <c:explosion val="25"/>
          <c:dPt>
            <c:idx val="0"/>
            <c:explosion val="3"/>
            <c:spPr>
              <a:solidFill>
                <a:srgbClr val="E8B24D"/>
              </a:solidFill>
            </c:spPr>
          </c:dPt>
          <c:dPt>
            <c:idx val="1"/>
            <c:spPr>
              <a:solidFill>
                <a:srgbClr val="FFD3A0"/>
              </a:solidFill>
            </c:spPr>
          </c:dPt>
          <c:dPt>
            <c:idx val="2"/>
            <c:spPr>
              <a:solidFill>
                <a:srgbClr val="FFE6AF"/>
              </a:solidFill>
            </c:spPr>
          </c:dPt>
          <c:dPt>
            <c:idx val="3"/>
            <c:spPr>
              <a:solidFill>
                <a:srgbClr val="949494"/>
              </a:solidFill>
            </c:spPr>
          </c:dPt>
          <c:dPt>
            <c:idx val="4"/>
            <c:spPr>
              <a:solidFill>
                <a:srgbClr val="88ABD4"/>
              </a:solidFill>
            </c:spPr>
          </c:dPt>
          <c:dPt>
            <c:idx val="5"/>
            <c:spPr>
              <a:solidFill>
                <a:srgbClr val="0066AC"/>
              </a:solidFill>
            </c:spPr>
          </c:dPt>
          <c:dLbls>
            <c:dLbl>
              <c:idx val="0"/>
              <c:layout>
                <c:manualLayout>
                  <c:x val="-0.15626558888514683"/>
                  <c:y val="-9.89247311827957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Commerzbank 
25,2%</a:t>
                    </a:r>
                  </a:p>
                </c:rich>
              </c:tx>
              <c:dLblPos val="bestFit"/>
              <c:showLegendKey val="1"/>
              <c:showCatName val="1"/>
              <c:showPercent val="1"/>
            </c:dLbl>
            <c:dLbl>
              <c:idx val="1"/>
              <c:layout>
                <c:manualLayout>
                  <c:x val="-2.5943377118207616E-3"/>
                  <c:y val="0.14623655913978503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2"/>
              <c:layout>
                <c:manualLayout>
                  <c:x val="0.24621005628491771"/>
                  <c:y val="4.3010752688172046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3"/>
              <c:layout>
                <c:manualLayout>
                  <c:x val="7.3495625563514714E-3"/>
                  <c:y val="0.15053763440860224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4"/>
              <c:layout>
                <c:manualLayout>
                  <c:x val="0"/>
                  <c:y val="-0.25806451612903231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5"/>
              <c:layout>
                <c:manualLayout>
                  <c:x val="0.16903993879608392"/>
                  <c:y val="-7.7419354838709722E-2"/>
                </c:manualLayout>
              </c:layout>
              <c:dLblPos val="bestFit"/>
              <c:showLegendKey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 b="0"/>
                </a:pPr>
                <a:endParaRPr lang="de-DE"/>
              </a:p>
            </c:txPr>
            <c:dLblPos val="outEnd"/>
            <c:showLegendKey val="1"/>
            <c:showCatName val="1"/>
            <c:showPercent val="1"/>
            <c:showLeaderLines val="1"/>
          </c:dLbls>
          <c:cat>
            <c:strRef>
              <c:f>Auswertung_Einzel!$D$10:$E$15</c:f>
              <c:strCache>
                <c:ptCount val="6"/>
                <c:pt idx="0">
                  <c:v> Commerzbank </c:v>
                </c:pt>
                <c:pt idx="1">
                  <c:v> Goldman Sachs </c:v>
                </c:pt>
                <c:pt idx="2">
                  <c:v> Morgan Stanley </c:v>
                </c:pt>
                <c:pt idx="3">
                  <c:v> Deutsche Bank </c:v>
                </c:pt>
                <c:pt idx="4">
                  <c:v> UBS </c:v>
                </c:pt>
                <c:pt idx="5">
                  <c:v>Andere</c:v>
                </c:pt>
              </c:strCache>
            </c:strRef>
          </c:cat>
          <c:val>
            <c:numRef>
              <c:f>Auswertung_Einzel!$G$10:$G$15</c:f>
              <c:numCache>
                <c:formatCode>0.0%</c:formatCode>
                <c:ptCount val="6"/>
                <c:pt idx="0">
                  <c:v>0.25241972653249345</c:v>
                </c:pt>
                <c:pt idx="1">
                  <c:v>0.1780611461053932</c:v>
                </c:pt>
                <c:pt idx="2">
                  <c:v>0.1694576739898602</c:v>
                </c:pt>
                <c:pt idx="3">
                  <c:v>8.3883853126440547E-2</c:v>
                </c:pt>
                <c:pt idx="4">
                  <c:v>6.8674143493624051E-2</c:v>
                </c:pt>
                <c:pt idx="5">
                  <c:v>0.24750345675218982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28"/>
  <c:chart>
    <c:autoTitleDeleted val="1"/>
    <c:view3D>
      <c:rotX val="20"/>
      <c:perspective val="30"/>
    </c:view3D>
    <c:plotArea>
      <c:layout>
        <c:manualLayout>
          <c:layoutTarget val="inner"/>
          <c:xMode val="edge"/>
          <c:yMode val="edge"/>
          <c:x val="0"/>
          <c:y val="1.7853453544405803E-2"/>
          <c:w val="0.9920851186902937"/>
          <c:h val="0.98214654645559463"/>
        </c:manualLayout>
      </c:layout>
      <c:pie3DChart>
        <c:varyColors val="1"/>
        <c:ser>
          <c:idx val="1"/>
          <c:order val="0"/>
          <c:tx>
            <c:v>Data1</c:v>
          </c:tx>
          <c:explosion val="25"/>
          <c:dPt>
            <c:idx val="0"/>
            <c:explosion val="3"/>
            <c:spPr>
              <a:solidFill>
                <a:srgbClr val="E8B24D"/>
              </a:solidFill>
            </c:spPr>
          </c:dPt>
          <c:dPt>
            <c:idx val="1"/>
            <c:spPr>
              <a:solidFill>
                <a:srgbClr val="FFD3A0"/>
              </a:solidFill>
            </c:spPr>
          </c:dPt>
          <c:dPt>
            <c:idx val="2"/>
            <c:spPr>
              <a:solidFill>
                <a:srgbClr val="FFE6AF"/>
              </a:solidFill>
            </c:spPr>
          </c:dPt>
          <c:dPt>
            <c:idx val="3"/>
            <c:spPr>
              <a:solidFill>
                <a:srgbClr val="949494"/>
              </a:solidFill>
            </c:spPr>
          </c:dPt>
          <c:dPt>
            <c:idx val="4"/>
            <c:spPr>
              <a:solidFill>
                <a:srgbClr val="88ABD4"/>
              </a:solidFill>
            </c:spPr>
          </c:dPt>
          <c:dPt>
            <c:idx val="5"/>
            <c:spPr>
              <a:solidFill>
                <a:srgbClr val="0066AC"/>
              </a:solidFill>
            </c:spPr>
          </c:dPt>
          <c:dLbls>
            <c:dLbl>
              <c:idx val="0"/>
              <c:layout>
                <c:manualLayout>
                  <c:x val="-0.1727147200742595"/>
                  <c:y val="-0.1161290322580645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1"/>
              <c:layout>
                <c:manualLayout>
                  <c:x val="0"/>
                  <c:y val="0.1169157564981797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2"/>
              <c:layout>
                <c:manualLayout>
                  <c:x val="-5.5121719172636023E-2"/>
                  <c:y val="9.6106002878672561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3"/>
              <c:layout>
                <c:manualLayout>
                  <c:x val="9.1312527705536009E-2"/>
                  <c:y val="5.3980865295063879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4"/>
              <c:layout>
                <c:manualLayout>
                  <c:x val="-0.37115290909575038"/>
                  <c:y val="7.7404209154132486E-2"/>
                </c:manualLayout>
              </c:layout>
              <c:dLblPos val="bestFit"/>
              <c:showLegendKey val="1"/>
              <c:showCatName val="1"/>
              <c:showPercent val="1"/>
            </c:dLbl>
            <c:dLbl>
              <c:idx val="5"/>
              <c:layout>
                <c:manualLayout>
                  <c:x val="5.5121719172636023E-2"/>
                  <c:y val="-8.7312505291677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Andere
34,0%</a:t>
                    </a:r>
                  </a:p>
                </c:rich>
              </c:tx>
              <c:dLblPos val="bestFit"/>
              <c:showLegendKey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000" b="0"/>
                </a:pPr>
                <a:endParaRPr lang="de-DE"/>
              </a:p>
            </c:txPr>
            <c:dLblPos val="outEnd"/>
            <c:showLegendKey val="1"/>
            <c:showCatName val="1"/>
            <c:showPercent val="1"/>
            <c:showLeaderLines val="1"/>
          </c:dLbls>
          <c:cat>
            <c:strRef>
              <c:f>Auswertung_Einzel!$D$10:$E$15</c:f>
              <c:strCache>
                <c:ptCount val="6"/>
                <c:pt idx="0">
                  <c:v> UBS </c:v>
                </c:pt>
                <c:pt idx="1">
                  <c:v> Goldman Sachs </c:v>
                </c:pt>
                <c:pt idx="2">
                  <c:v> LBBW </c:v>
                </c:pt>
                <c:pt idx="3">
                  <c:v> BNP Paribas </c:v>
                </c:pt>
                <c:pt idx="4">
                  <c:v> Morgan Stanley </c:v>
                </c:pt>
                <c:pt idx="5">
                  <c:v>Andere</c:v>
                </c:pt>
              </c:strCache>
            </c:strRef>
          </c:cat>
          <c:val>
            <c:numRef>
              <c:f>Auswertung_Einzel!$G$10:$G$15</c:f>
              <c:numCache>
                <c:formatCode>0.0%</c:formatCode>
                <c:ptCount val="6"/>
                <c:pt idx="0">
                  <c:v>0.29568480300187738</c:v>
                </c:pt>
                <c:pt idx="1">
                  <c:v>0.13070669168230184</c:v>
                </c:pt>
                <c:pt idx="2">
                  <c:v>8.5678549093183246E-2</c:v>
                </c:pt>
                <c:pt idx="3">
                  <c:v>7.6047529706066291E-2</c:v>
                </c:pt>
                <c:pt idx="4">
                  <c:v>7.1544715447154475E-2</c:v>
                </c:pt>
                <c:pt idx="5">
                  <c:v>0.34033771106941907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ACECD71-5315-4351-8871-9854429D49CC}" type="datetimeFigureOut">
              <a:rPr lang="de-DE"/>
              <a:pPr>
                <a:defRPr/>
              </a:pPr>
              <a:t>15.04.2010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D0353B5-6B1F-49DD-892A-3C10E702E56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59B1099-DC8B-485C-9951-A7B45964245C}" type="datetimeFigureOut">
              <a:rPr lang="de-DE"/>
              <a:pPr>
                <a:defRPr/>
              </a:pPr>
              <a:t>15.04.2010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BF199FD-3418-43BA-B2D0-6B98B15C76C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7AAD98-2255-426E-BC2A-58FD6528238B}" type="slidenum">
              <a:rPr lang="de-DE" smtClean="0"/>
              <a:pPr/>
              <a:t>1</a:t>
            </a:fld>
            <a:endParaRPr lang="de-DE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19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F199FD-3418-43BA-B2D0-6B98B15C76C9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57566" y="3417904"/>
            <a:ext cx="8575211" cy="1439856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Corbel" pitchFamily="34" charset="0"/>
              </a:defRPr>
            </a:lvl1pPr>
          </a:lstStyle>
          <a:p>
            <a:r>
              <a:rPr lang="de-DE" dirty="0" smtClean="0"/>
              <a:t>Titel der Präsentation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62122" y="4857760"/>
            <a:ext cx="8570657" cy="71438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tint val="75000"/>
                  </a:schemeClr>
                </a:solidFill>
                <a:effectLst>
                  <a:reflection blurRad="6350" stA="50000" endA="300" endPos="50000" dist="29997" dir="5400000" sy="-100000" algn="bl" rotWithShape="0"/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Untertitel der Präsentation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965171" y="6308728"/>
            <a:ext cx="2669103" cy="360363"/>
          </a:xfrm>
        </p:spPr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DD9621"/>
              </a:buClr>
              <a:defRPr sz="1800"/>
            </a:lvl1pPr>
            <a:lvl2pPr>
              <a:buClr>
                <a:srgbClr val="DD9621"/>
              </a:buClr>
              <a:defRPr sz="1600"/>
            </a:lvl2pPr>
            <a:lvl3pPr>
              <a:buClr>
                <a:srgbClr val="DD9621"/>
              </a:buClr>
              <a:defRPr sz="1400"/>
            </a:lvl3pPr>
            <a:lvl4pPr>
              <a:buClr>
                <a:srgbClr val="DD9621"/>
              </a:buClr>
              <a:defRPr sz="1400"/>
            </a:lvl4pPr>
            <a:lvl5pPr>
              <a:buClr>
                <a:srgbClr val="DD9621"/>
              </a:buClr>
              <a:defRPr sz="1400"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1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ctrTitle" hasCustomPrompt="1"/>
          </p:nvPr>
        </p:nvSpPr>
        <p:spPr>
          <a:xfrm>
            <a:off x="657566" y="3417904"/>
            <a:ext cx="8575211" cy="1439856"/>
          </a:xfrm>
        </p:spPr>
        <p:txBody>
          <a:bodyPr/>
          <a:lstStyle>
            <a:lvl1pPr>
              <a:defRPr baseline="0">
                <a:solidFill>
                  <a:srgbClr val="DD962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Corbel" pitchFamily="34" charset="0"/>
              </a:defRPr>
            </a:lvl1pPr>
          </a:lstStyle>
          <a:p>
            <a:r>
              <a:rPr lang="de-DE" dirty="0" smtClean="0"/>
              <a:t>Abschnitt</a:t>
            </a:r>
            <a:endParaRPr lang="de-DE" dirty="0"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62122" y="4857760"/>
            <a:ext cx="8570657" cy="71438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tint val="75000"/>
                  </a:schemeClr>
                </a:solidFill>
                <a:effectLst>
                  <a:reflection blurRad="6350" stA="50000" endA="300" endPos="50000" dist="29997" dir="5400000" sy="-100000" algn="bl" rotWithShape="0"/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Untertitel der Präsentation</a:t>
            </a:r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- 50/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71727" y="1268413"/>
            <a:ext cx="4371709" cy="46815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64283" y="1268413"/>
            <a:ext cx="4375150" cy="46815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2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1/3 -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71729" y="1268413"/>
            <a:ext cx="3113625" cy="46815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83496" y="1268414"/>
            <a:ext cx="5955939" cy="46796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20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264848" y="1268416"/>
            <a:ext cx="4370776" cy="446075"/>
          </a:xfrm>
        </p:spPr>
        <p:txBody>
          <a:bodyPr anchor="b"/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1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71727" y="1998662"/>
            <a:ext cx="4363896" cy="3940499"/>
          </a:xfrm>
        </p:spPr>
        <p:txBody>
          <a:bodyPr/>
          <a:lstStyle>
            <a:lvl1pPr>
              <a:defRPr sz="2000">
                <a:latin typeface="Corbel" pitchFamily="34" charset="0"/>
              </a:defRPr>
            </a:lvl1pPr>
            <a:lvl2pPr>
              <a:defRPr sz="1800">
                <a:latin typeface="Corbel" pitchFamily="34" charset="0"/>
              </a:defRPr>
            </a:lvl2pPr>
            <a:lvl3pPr>
              <a:defRPr sz="1400">
                <a:latin typeface="Corbel" pitchFamily="34" charset="0"/>
              </a:defRPr>
            </a:lvl3pPr>
            <a:lvl4pPr>
              <a:defRPr sz="1400">
                <a:latin typeface="Corbel" pitchFamily="34" charset="0"/>
              </a:defRPr>
            </a:lvl4pPr>
            <a:lvl5pPr>
              <a:defRPr sz="14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264283" y="1998662"/>
            <a:ext cx="4378590" cy="3940499"/>
          </a:xfrm>
        </p:spPr>
        <p:txBody>
          <a:bodyPr/>
          <a:lstStyle>
            <a:lvl1pPr>
              <a:defRPr sz="2000">
                <a:latin typeface="Corbel" pitchFamily="34" charset="0"/>
              </a:defRPr>
            </a:lvl1pPr>
            <a:lvl2pPr>
              <a:defRPr sz="1800">
                <a:latin typeface="Corbel" pitchFamily="34" charset="0"/>
              </a:defRPr>
            </a:lvl2pPr>
            <a:lvl3pPr>
              <a:defRPr sz="1400">
                <a:latin typeface="Corbel" pitchFamily="34" charset="0"/>
              </a:defRPr>
            </a:lvl3pPr>
            <a:lvl4pPr>
              <a:defRPr sz="1400">
                <a:latin typeface="Corbel" pitchFamily="34" charset="0"/>
              </a:defRPr>
            </a:lvl4pPr>
            <a:lvl5pPr>
              <a:defRPr sz="14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2" name="Titelplatzhalter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idx="13" hasCustomPrompt="1"/>
          </p:nvPr>
        </p:nvSpPr>
        <p:spPr>
          <a:xfrm>
            <a:off x="5253881" y="1268416"/>
            <a:ext cx="4380393" cy="446075"/>
          </a:xfrm>
        </p:spPr>
        <p:txBody>
          <a:bodyPr anchor="b"/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2</a:t>
            </a:r>
          </a:p>
        </p:txBody>
      </p:sp>
      <p:sp>
        <p:nvSpPr>
          <p:cNvPr id="2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8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288909" y="553313"/>
            <a:ext cx="373332" cy="285751"/>
          </a:xfrm>
          <a:prstGeom prst="rect">
            <a:avLst/>
          </a:prstGeom>
        </p:spPr>
        <p:txBody>
          <a:bodyPr anchor="ctr"/>
          <a:lstStyle>
            <a:lvl1pPr algn="ctr">
              <a:defRPr sz="900" b="1"/>
            </a:lvl1pPr>
          </a:lstStyle>
          <a:p>
            <a:fld id="{2D586869-66C1-442F-BF76-16CAB1B7733A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895620" y="222604"/>
            <a:ext cx="696521" cy="646455"/>
          </a:xfrm>
          <a:prstGeom prst="roundRect">
            <a:avLst>
              <a:gd name="adj" fmla="val 0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4878" y="177553"/>
            <a:ext cx="6225945" cy="727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727" y="1276029"/>
            <a:ext cx="9362546" cy="4673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965170" y="6308726"/>
            <a:ext cx="2669103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6250" y="6308726"/>
            <a:ext cx="31369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de-DE" dirty="0" smtClean="0"/>
              <a:t>Best Discount 2010</a:t>
            </a:r>
            <a:endParaRPr lang="de-DE" dirty="0"/>
          </a:p>
        </p:txBody>
      </p:sp>
      <p:pic>
        <p:nvPicPr>
          <p:cNvPr id="14" name="Picture 2" descr="Z:\Gertler\Präsentation DZB\DZB_PUZZLELOGO.jpg"/>
          <p:cNvPicPr>
            <a:picLocks noChangeAspect="1" noChangeArrowheads="1"/>
          </p:cNvPicPr>
          <p:nvPr/>
        </p:nvPicPr>
        <p:blipFill>
          <a:blip r:embed="rId11" cstate="print"/>
          <a:srcRect r="44206" b="35188"/>
          <a:stretch>
            <a:fillRect/>
          </a:stretch>
        </p:blipFill>
        <p:spPr bwMode="auto">
          <a:xfrm>
            <a:off x="4543439" y="6429396"/>
            <a:ext cx="788263" cy="191204"/>
          </a:xfrm>
          <a:prstGeom prst="rect">
            <a:avLst/>
          </a:prstGeom>
          <a:noFill/>
        </p:spPr>
      </p:pic>
      <p:cxnSp>
        <p:nvCxnSpPr>
          <p:cNvPr id="15" name="Gerade Verbindung 14"/>
          <p:cNvCxnSpPr/>
          <p:nvPr/>
        </p:nvCxnSpPr>
        <p:spPr>
          <a:xfrm>
            <a:off x="273447" y="1071546"/>
            <a:ext cx="9362546" cy="0"/>
          </a:xfrm>
          <a:prstGeom prst="line">
            <a:avLst/>
          </a:prstGeom>
          <a:ln w="38100">
            <a:solidFill>
              <a:srgbClr val="E8B24E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271727" y="6143644"/>
            <a:ext cx="9362546" cy="0"/>
          </a:xfrm>
          <a:prstGeom prst="line">
            <a:avLst/>
          </a:prstGeom>
          <a:ln w="38100">
            <a:solidFill>
              <a:srgbClr val="E8B24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</p:sldLayoutIdLst>
  <p:transition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071A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DD9621"/>
        </a:buClr>
        <a:buFont typeface="Arial" pitchFamily="34" charset="0"/>
        <a:buChar char="•"/>
        <a:defRPr sz="2000" kern="1200">
          <a:solidFill>
            <a:srgbClr val="706F6E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DD9621"/>
        </a:buClr>
        <a:buFont typeface="Arial" pitchFamily="34" charset="0"/>
        <a:buChar char="•"/>
        <a:defRPr sz="1800" kern="1200">
          <a:solidFill>
            <a:srgbClr val="706F6E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DD9621"/>
        </a:buClr>
        <a:buFont typeface="Arial" pitchFamily="34" charset="0"/>
        <a:buChar char="•"/>
        <a:defRPr sz="1400" kern="1200">
          <a:solidFill>
            <a:srgbClr val="706F6E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DD9621"/>
        </a:buClr>
        <a:buFont typeface="Arial" pitchFamily="34" charset="0"/>
        <a:buChar char="•"/>
        <a:defRPr sz="1400" kern="1200">
          <a:solidFill>
            <a:srgbClr val="706F6E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DD9621"/>
        </a:buClr>
        <a:buFont typeface="Arial" pitchFamily="34" charset="0"/>
        <a:buChar char="•"/>
        <a:defRPr sz="1400" kern="1200">
          <a:solidFill>
            <a:srgbClr val="706F6E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hyperlink" Target="mailto:ccc@finanztreff.d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zertifikateberater.de/" TargetMode="External"/><Relationship Id="rId5" Type="http://schemas.openxmlformats.org/officeDocument/2006/relationships/hyperlink" Target="mailto:info@zertifikateberater.de" TargetMode="Externa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el 2"/>
          <p:cNvSpPr>
            <a:spLocks noGrp="1"/>
          </p:cNvSpPr>
          <p:nvPr>
            <p:ph type="ctrTitle"/>
          </p:nvPr>
        </p:nvSpPr>
        <p:spPr>
          <a:xfrm>
            <a:off x="273050" y="1946275"/>
            <a:ext cx="9359900" cy="1373188"/>
          </a:xfrm>
        </p:spPr>
        <p:txBody>
          <a:bodyPr>
            <a:normAutofit/>
          </a:bodyPr>
          <a:lstStyle/>
          <a:p>
            <a:pPr eaLnBrk="1" hangingPunct="1"/>
            <a:r>
              <a:rPr lang="de-DE" sz="4800" i="1" dirty="0" smtClean="0">
                <a:latin typeface="+mj-lt"/>
              </a:rPr>
              <a:t>Best Discount 2010</a:t>
            </a:r>
          </a:p>
        </p:txBody>
      </p:sp>
      <p:sp>
        <p:nvSpPr>
          <p:cNvPr id="10242" name="Untertitel 1"/>
          <p:cNvSpPr>
            <a:spLocks noGrp="1"/>
          </p:cNvSpPr>
          <p:nvPr>
            <p:ph type="subTitle" idx="1"/>
          </p:nvPr>
        </p:nvSpPr>
        <p:spPr>
          <a:xfrm>
            <a:off x="271463" y="3786188"/>
            <a:ext cx="9363075" cy="1071562"/>
          </a:xfrm>
        </p:spPr>
        <p:txBody>
          <a:bodyPr>
            <a:normAutofit/>
          </a:bodyPr>
          <a:lstStyle/>
          <a:p>
            <a:r>
              <a:rPr lang="de-DE" sz="2400" dirty="0" smtClean="0"/>
              <a:t>Eine Marktanalyse in Kooperation mit:</a:t>
            </a:r>
          </a:p>
        </p:txBody>
      </p:sp>
      <p:pic>
        <p:nvPicPr>
          <p:cNvPr id="4" name="Grafik 3" descr="Logo_finanz_7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70568" y="3788035"/>
            <a:ext cx="2997208" cy="571632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D9621"/>
                </a:solidFill>
                <a:latin typeface="+mj-lt"/>
              </a:rPr>
              <a:t>Ausgewählte Einzelergebnisse</a:t>
            </a:r>
            <a:br>
              <a:rPr lang="de-DE" dirty="0" smtClean="0">
                <a:solidFill>
                  <a:srgbClr val="DD9621"/>
                </a:solidFill>
                <a:latin typeface="+mj-lt"/>
              </a:rPr>
            </a:br>
            <a:r>
              <a:rPr lang="de-DE" dirty="0" smtClean="0">
                <a:solidFill>
                  <a:srgbClr val="DD9621"/>
                </a:solidFill>
                <a:latin typeface="+mj-lt"/>
              </a:rPr>
              <a:t>Best Discount 2010</a:t>
            </a:r>
            <a:endParaRPr lang="de-DE" dirty="0">
              <a:solidFill>
                <a:srgbClr val="DD9621"/>
              </a:solidFill>
              <a:latin typeface="+mj-lt"/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273050" y="260350"/>
            <a:ext cx="6225945" cy="720724"/>
          </a:xfrm>
        </p:spPr>
        <p:txBody>
          <a:bodyPr>
            <a:normAutofit/>
          </a:bodyPr>
          <a:lstStyle/>
          <a:p>
            <a:r>
              <a:rPr lang="de-DE" dirty="0" smtClean="0"/>
              <a:t>Einzelauswertung - DAX</a:t>
            </a:r>
            <a:r>
              <a:rPr lang="de-DE" baseline="30000" dirty="0" smtClean="0"/>
              <a:t>®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Inhaltsplatzhalter 10"/>
          <p:cNvSpPr txBox="1">
            <a:spLocks/>
          </p:cNvSpPr>
          <p:nvPr/>
        </p:nvSpPr>
        <p:spPr>
          <a:xfrm>
            <a:off x="3944938" y="1196975"/>
            <a:ext cx="5794408" cy="4518042"/>
          </a:xfrm>
          <a:prstGeom prst="rect">
            <a:avLst/>
          </a:prstGeom>
        </p:spPr>
        <p:txBody>
          <a:bodyPr/>
          <a:lstStyle/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Durchschnittliches Ertragspotenzial der „Best Discount“ Produkte (Max. Rendite und Max. Ertrag)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lang="de-DE" sz="1600" dirty="0" smtClean="0">
              <a:solidFill>
                <a:srgbClr val="706F6E"/>
              </a:solidFill>
              <a:latin typeface="Arial" pitchFamily="34" charset="0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 Risikopuffer der Best „Discount Produkte“ 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Inhaltsplatzhalter 15"/>
          <p:cNvSpPr txBox="1">
            <a:spLocks/>
          </p:cNvSpPr>
          <p:nvPr/>
        </p:nvSpPr>
        <p:spPr>
          <a:xfrm>
            <a:off x="271463" y="1196975"/>
            <a:ext cx="3109901" cy="49688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de-DE" sz="1600" b="1" i="0" u="sng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Top 5 Emittenten: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Commerzbank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Goldman Sachs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Morgan Stanley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Deutsche Bank</a:t>
            </a: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UBS</a:t>
            </a: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19780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graphicFrame>
        <p:nvGraphicFramePr>
          <p:cNvPr id="13" name="Diagramm 12"/>
          <p:cNvGraphicFramePr/>
          <p:nvPr/>
        </p:nvGraphicFramePr>
        <p:xfrm>
          <a:off x="273050" y="3068638"/>
          <a:ext cx="3455988" cy="295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/>
        </p:nvGraphicFramePr>
        <p:xfrm>
          <a:off x="3944939" y="1773238"/>
          <a:ext cx="5329236" cy="2160584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7"/>
                <a:gridCol w="1060218"/>
              </a:tblGrid>
              <a:tr h="176775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6417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2,73%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2,81%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3,71%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4,01%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1,14%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1,96%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3,47%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5,54%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6,11%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6,08%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6,73%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6,93%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6695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3,89%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5,81%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8,59%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11,35%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10,34%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9,62%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9,42%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5,79%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7,96%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10,76%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22,96%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16,65%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14,23%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12,45%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5,79%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8,39%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10,90%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12,98%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98,26%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44,22%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30,05%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23,06%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19,83%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20,94%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22,46%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24,18%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le 14"/>
          <p:cNvGraphicFramePr>
            <a:graphicFrameLocks noGrp="1"/>
          </p:cNvGraphicFramePr>
          <p:nvPr/>
        </p:nvGraphicFramePr>
        <p:xfrm>
          <a:off x="3944938" y="4437062"/>
          <a:ext cx="5329237" cy="1296987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8"/>
                <a:gridCol w="1060218"/>
              </a:tblGrid>
              <a:tr h="179582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953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953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42,48%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42,06%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43,12%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44,21%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53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23,19%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25,20%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27,24%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696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13,93%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15,62%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17,39%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19,73%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6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6,15%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8,48%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10,55%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12,20%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958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1,47%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2,68%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4,06%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8321460" cy="720726"/>
          </a:xfrm>
        </p:spPr>
        <p:txBody>
          <a:bodyPr/>
          <a:lstStyle/>
          <a:p>
            <a:r>
              <a:rPr lang="de-DE" dirty="0" smtClean="0"/>
              <a:t>Verlauf Rendite &amp; Discount: DAX</a:t>
            </a:r>
            <a:r>
              <a:rPr lang="de-DE" baseline="30000" dirty="0" smtClean="0"/>
              <a:t>®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3" y="1171593"/>
            <a:ext cx="936307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273050" y="260350"/>
            <a:ext cx="6225945" cy="720724"/>
          </a:xfrm>
        </p:spPr>
        <p:txBody>
          <a:bodyPr>
            <a:normAutofit/>
          </a:bodyPr>
          <a:lstStyle/>
          <a:p>
            <a:r>
              <a:rPr lang="de-DE" dirty="0" smtClean="0"/>
              <a:t>Einzelauswertung - Daimler 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Inhaltsplatzhalter 10"/>
          <p:cNvSpPr txBox="1">
            <a:spLocks/>
          </p:cNvSpPr>
          <p:nvPr/>
        </p:nvSpPr>
        <p:spPr>
          <a:xfrm>
            <a:off x="3944938" y="1196974"/>
            <a:ext cx="5794408" cy="4537075"/>
          </a:xfrm>
          <a:prstGeom prst="rect">
            <a:avLst/>
          </a:prstGeom>
        </p:spPr>
        <p:txBody>
          <a:bodyPr/>
          <a:lstStyle/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Durchschnittliches Ertragspotenzial der „Best Discount“ Produkte (Max. Rendite und Max. Ertrag)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lang="de-DE" sz="1600" dirty="0" smtClean="0">
              <a:solidFill>
                <a:srgbClr val="706F6E"/>
              </a:solidFill>
              <a:latin typeface="Arial" pitchFamily="34" charset="0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 Risikopuffer der „Best Discount“ Produkte 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Inhaltsplatzhalter 15"/>
          <p:cNvSpPr txBox="1">
            <a:spLocks/>
          </p:cNvSpPr>
          <p:nvPr/>
        </p:nvSpPr>
        <p:spPr>
          <a:xfrm>
            <a:off x="271463" y="1196975"/>
            <a:ext cx="3109901" cy="49688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de-DE" sz="1600" b="1" i="0" u="sng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Top 5 Emittenten: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UBS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Goldman Sachs</a:t>
            </a: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LBBW</a:t>
            </a: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BNP Paribas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Morgan Stanley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28169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graphicFrame>
        <p:nvGraphicFramePr>
          <p:cNvPr id="13" name="Diagramm 12"/>
          <p:cNvGraphicFramePr/>
          <p:nvPr/>
        </p:nvGraphicFramePr>
        <p:xfrm>
          <a:off x="273050" y="3068638"/>
          <a:ext cx="3455988" cy="295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/>
        </p:nvGraphicFramePr>
        <p:xfrm>
          <a:off x="3944938" y="1773238"/>
          <a:ext cx="5329237" cy="2160588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8"/>
                <a:gridCol w="1060218"/>
              </a:tblGrid>
              <a:tr h="176775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6417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6,51%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6,88%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7,25%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7,69%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2,69%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4,40%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6,45%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9,74%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14,85%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14,06%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13,40%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11,83%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6695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8,34%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11,18%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14,25%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23,84%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19,22%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17,78%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15,02%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6,78%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10,78%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14,26%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17,40%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95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38,06%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26,49%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23,32%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18,99%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9,54%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13,68%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18,38%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20,86%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64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102,13%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50,56%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36,72%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27,59%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7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21,28%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24,28%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27,85%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elle 14"/>
          <p:cNvGraphicFramePr>
            <a:graphicFrameLocks noGrp="1"/>
          </p:cNvGraphicFramePr>
          <p:nvPr/>
        </p:nvGraphicFramePr>
        <p:xfrm>
          <a:off x="3944939" y="4437062"/>
          <a:ext cx="5329236" cy="1296987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7"/>
                <a:gridCol w="1060218"/>
              </a:tblGrid>
              <a:tr h="179582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953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9953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43,86%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44,47%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45,40%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47,27%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53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25,84%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27,61%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29,33%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31,51%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696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17,43%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20,50%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22,55%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24,87%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60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10,51%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17,05%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958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3,43%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5,69%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7,95%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8321460" cy="720726"/>
          </a:xfrm>
        </p:spPr>
        <p:txBody>
          <a:bodyPr/>
          <a:lstStyle/>
          <a:p>
            <a:r>
              <a:rPr lang="de-DE" dirty="0" smtClean="0"/>
              <a:t>Verlauf Rendite &amp; Discount: Daimler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14</a:t>
            </a:fld>
            <a:endParaRPr lang="de-D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3" y="1171593"/>
            <a:ext cx="936307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8607212" cy="720726"/>
          </a:xfrm>
        </p:spPr>
        <p:txBody>
          <a:bodyPr>
            <a:normAutofit/>
          </a:bodyPr>
          <a:lstStyle/>
          <a:p>
            <a:r>
              <a:rPr lang="de-DE" dirty="0" smtClean="0"/>
              <a:t>Top 3 bei ausgewählten Einzelwerten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15</a:t>
            </a:fld>
            <a:endParaRPr lang="de-DE" dirty="0"/>
          </a:p>
        </p:txBody>
      </p:sp>
      <p:graphicFrame>
        <p:nvGraphicFramePr>
          <p:cNvPr id="23" name="Tabelle 22"/>
          <p:cNvGraphicFramePr>
            <a:graphicFrameLocks noGrp="1"/>
          </p:cNvGraphicFramePr>
          <p:nvPr/>
        </p:nvGraphicFramePr>
        <p:xfrm>
          <a:off x="273060" y="1196975"/>
          <a:ext cx="9359890" cy="4247707"/>
        </p:xfrm>
        <a:graphic>
          <a:graphicData uri="http://schemas.openxmlformats.org/drawingml/2006/table">
            <a:tbl>
              <a:tblPr/>
              <a:tblGrid>
                <a:gridCol w="1630000"/>
                <a:gridCol w="772989"/>
                <a:gridCol w="772989"/>
                <a:gridCol w="772989"/>
                <a:gridCol w="772989"/>
                <a:gridCol w="772989"/>
                <a:gridCol w="772989"/>
                <a:gridCol w="772989"/>
                <a:gridCol w="772989"/>
                <a:gridCol w="772989"/>
                <a:gridCol w="772989"/>
              </a:tblGrid>
              <a:tr h="731827"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EuroStoxx 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 (965814)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Allianz (840400)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Commerz-bank 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(803200)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Daimler (710000)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Deutsche Telekom (555750)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E.ON (ENAG99)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Lufthansa (823212)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München-er </a:t>
                      </a:r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Rück (843002)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Q-Cells (555866)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Siemens (723610)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388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BNP Paribas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10,46%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7,31%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16,07%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35,87%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10,01%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Citigroup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12,83%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7,98%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Commerzbank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12,08%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29,40%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17,82%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15,04%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15,78%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305312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Deutsche Bank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15,35%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36,53%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DZ Bank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14,76%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17,64%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14,23%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Goldman Sachs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15,95%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13,07%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11,61%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LBBW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8,57%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Morgan Stanley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22,43%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3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Royal Bank of Scotland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19,45%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34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UBS</a:t>
                      </a: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10,83%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29,57%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19,58%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29,55%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29,94%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30,32%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25,95%</a:t>
                      </a:r>
                    </a:p>
                  </a:txBody>
                  <a:tcPr marL="8892" marR="8892" marT="88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D9621"/>
                </a:solidFill>
                <a:latin typeface="+mj-lt"/>
              </a:rPr>
              <a:t>Was bringt der Vergleich?</a:t>
            </a:r>
            <a:endParaRPr lang="de-DE" dirty="0">
              <a:solidFill>
                <a:srgbClr val="DD9621"/>
              </a:solidFill>
              <a:latin typeface="+mj-lt"/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16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80000" indent="-180000"/>
            <a:r>
              <a: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Analyse: Discounts in Strategie C100 Restlaufzeit zwischen 12-18 Monaten</a:t>
            </a:r>
          </a:p>
          <a:p>
            <a:pPr marL="180000" indent="-180000"/>
            <a:r>
              <a: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Basiswert: Dt. Telekom</a:t>
            </a:r>
          </a:p>
          <a:p>
            <a:pPr marL="180000" indent="-180000"/>
            <a:r>
              <a: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Analysezeitpunkt: 13.04.2010, 10:40 Uhr</a:t>
            </a:r>
          </a:p>
          <a:p>
            <a:pPr marL="180000" indent="-180000"/>
            <a:r>
              <a: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Top-Produkt mit 10er Cap und Fälligkeit im Juni 2011</a:t>
            </a:r>
          </a:p>
          <a:p>
            <a:pPr marL="580050" lvl="2" indent="-180000"/>
            <a:r>
              <a:rPr lang="de-DE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WKN: DZ0WSU</a:t>
            </a:r>
          </a:p>
          <a:p>
            <a:pPr marL="580050" lvl="2" indent="-180000"/>
            <a:r>
              <a:rPr lang="de-DE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Emittent: DZ Bank</a:t>
            </a:r>
          </a:p>
          <a:p>
            <a:pPr marL="580050" lvl="2" indent="-180000"/>
            <a:r>
              <a:rPr lang="de-DE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Rendite p.a. 17,57 %</a:t>
            </a:r>
          </a:p>
          <a:p>
            <a:pPr marL="180000" indent="-180000"/>
            <a:r>
              <a:rPr lang="de-DE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Nr. 11 Produkt</a:t>
            </a:r>
          </a:p>
          <a:p>
            <a:pPr marL="580050" lvl="2" indent="-180000"/>
            <a:r>
              <a:rPr lang="de-DE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Rendite p.a. 16,68 %</a:t>
            </a:r>
          </a:p>
          <a:p>
            <a:pPr marL="180000" indent="-180000"/>
            <a:endParaRPr lang="de-DE" sz="180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</p:spPr>
        <p:txBody>
          <a:bodyPr>
            <a:normAutofit/>
          </a:bodyPr>
          <a:lstStyle/>
          <a:p>
            <a:r>
              <a:rPr lang="de-DE" dirty="0" smtClean="0"/>
              <a:t>Was der Vergleich bringt?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5168900" y="5429264"/>
            <a:ext cx="4464050" cy="592124"/>
            <a:chOff x="273050" y="5429264"/>
            <a:chExt cx="4464050" cy="592124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273050" y="5429264"/>
              <a:ext cx="4464050" cy="592124"/>
            </a:xfrm>
            <a:prstGeom prst="rect">
              <a:avLst/>
            </a:prstGeom>
            <a:solidFill>
              <a:srgbClr val="DD9621"/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432000" tIns="72000" rIns="72000" bIns="72000" anchor="ctr"/>
            <a:lstStyle/>
            <a:p>
              <a:r>
                <a:rPr lang="de-DE" sz="1800" b="1" dirty="0" smtClean="0">
                  <a:solidFill>
                    <a:schemeClr val="bg1"/>
                  </a:solidFill>
                </a:rPr>
                <a:t>Renditevorteil: 0,89 Prozent</a:t>
              </a:r>
              <a:endParaRPr lang="de-DE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AutoShape 6"/>
            <p:cNvSpPr>
              <a:spLocks noChangeArrowheads="1"/>
            </p:cNvSpPr>
            <p:nvPr/>
          </p:nvSpPr>
          <p:spPr bwMode="auto">
            <a:xfrm>
              <a:off x="377702" y="5520415"/>
              <a:ext cx="259208" cy="427633"/>
            </a:xfrm>
            <a:prstGeom prst="homePlate">
              <a:avLst>
                <a:gd name="adj" fmla="val 36486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de-DE" dirty="0"/>
            </a:p>
          </p:txBody>
        </p:sp>
      </p:grpSp>
      <p:sp>
        <p:nvSpPr>
          <p:cNvPr id="12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28169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17</a:t>
            </a:fld>
            <a:endParaRPr lang="de-DE" dirty="0"/>
          </a:p>
        </p:txBody>
      </p:sp>
      <p:grpSp>
        <p:nvGrpSpPr>
          <p:cNvPr id="22" name="Gruppieren 21"/>
          <p:cNvGrpSpPr/>
          <p:nvPr/>
        </p:nvGrpSpPr>
        <p:grpSpPr>
          <a:xfrm>
            <a:off x="191821" y="1196975"/>
            <a:ext cx="4761179" cy="4518041"/>
            <a:chOff x="191821" y="1196975"/>
            <a:chExt cx="4761179" cy="4518041"/>
          </a:xfrm>
        </p:grpSpPr>
        <p:grpSp>
          <p:nvGrpSpPr>
            <p:cNvPr id="19" name="Gruppieren 18"/>
            <p:cNvGrpSpPr/>
            <p:nvPr/>
          </p:nvGrpSpPr>
          <p:grpSpPr>
            <a:xfrm>
              <a:off x="191821" y="1196975"/>
              <a:ext cx="4761179" cy="4518041"/>
              <a:chOff x="191821" y="1196975"/>
              <a:chExt cx="4761179" cy="4518041"/>
            </a:xfrm>
          </p:grpSpPr>
          <p:grpSp>
            <p:nvGrpSpPr>
              <p:cNvPr id="16" name="Gruppieren 15"/>
              <p:cNvGrpSpPr/>
              <p:nvPr/>
            </p:nvGrpSpPr>
            <p:grpSpPr>
              <a:xfrm>
                <a:off x="273050" y="1196975"/>
                <a:ext cx="4492151" cy="4209675"/>
                <a:chOff x="273049" y="1196975"/>
                <a:chExt cx="4492151" cy="4209675"/>
              </a:xfrm>
            </p:grpSpPr>
            <p:pic>
              <p:nvPicPr>
                <p:cNvPr id="6147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73049" y="3925644"/>
                  <a:ext cx="4492151" cy="14810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49" name="Picture 5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73050" y="3429000"/>
                  <a:ext cx="4464050" cy="488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50" name="Picture 6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273050" y="1196975"/>
                  <a:ext cx="4464050" cy="22077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17" name="Rechteck 16"/>
              <p:cNvSpPr/>
              <p:nvPr/>
            </p:nvSpPr>
            <p:spPr>
              <a:xfrm>
                <a:off x="191821" y="4071942"/>
                <a:ext cx="600997" cy="16430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8" name="Rechteck 17"/>
              <p:cNvSpPr/>
              <p:nvPr/>
            </p:nvSpPr>
            <p:spPr>
              <a:xfrm>
                <a:off x="4301669" y="4067879"/>
                <a:ext cx="651331" cy="16430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</p:grpSp>
        <p:sp>
          <p:nvSpPr>
            <p:cNvPr id="20" name="Rechteck 19"/>
            <p:cNvSpPr/>
            <p:nvPr/>
          </p:nvSpPr>
          <p:spPr>
            <a:xfrm>
              <a:off x="273050" y="3910365"/>
              <a:ext cx="4464050" cy="169197"/>
            </a:xfrm>
            <a:prstGeom prst="rect">
              <a:avLst/>
            </a:prstGeom>
            <a:noFill/>
            <a:ln w="28575">
              <a:solidFill>
                <a:srgbClr val="F8B3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Rechteck 20"/>
            <p:cNvSpPr/>
            <p:nvPr/>
          </p:nvSpPr>
          <p:spPr>
            <a:xfrm>
              <a:off x="276192" y="5255908"/>
              <a:ext cx="4464050" cy="169197"/>
            </a:xfrm>
            <a:prstGeom prst="rect">
              <a:avLst/>
            </a:prstGeom>
            <a:noFill/>
            <a:ln w="28575">
              <a:solidFill>
                <a:srgbClr val="F8B3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D9621"/>
                </a:solidFill>
                <a:latin typeface="+mj-lt"/>
              </a:rPr>
              <a:t>Vorstellung der Untersuchungsdurchführenden</a:t>
            </a:r>
            <a:endParaRPr lang="de-DE" dirty="0">
              <a:solidFill>
                <a:srgbClr val="DD9621"/>
              </a:solidFill>
              <a:latin typeface="+mj-lt"/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409543" y="1895592"/>
            <a:ext cx="8570657" cy="71438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				</a:t>
            </a:r>
          </a:p>
          <a:p>
            <a:r>
              <a:rPr lang="de-DE" dirty="0" smtClean="0"/>
              <a:t>				       &amp;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pic>
        <p:nvPicPr>
          <p:cNvPr id="12" name="Grafik 11" descr="Logo_finanz_7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03675" y="2181216"/>
            <a:ext cx="2997208" cy="571632"/>
          </a:xfrm>
          <a:prstGeom prst="rect">
            <a:avLst/>
          </a:prstGeom>
        </p:spPr>
      </p:pic>
      <p:pic>
        <p:nvPicPr>
          <p:cNvPr id="27650" name="Picture 2" descr="Z:\LOGOS aktuell\Logos_NEU\DZB LOGO + DerZertifikateBerater\DZB_DerZertifikateBera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3855" y="1995406"/>
            <a:ext cx="2276500" cy="971756"/>
          </a:xfrm>
          <a:prstGeom prst="rect">
            <a:avLst/>
          </a:prstGeom>
          <a:noFill/>
        </p:spPr>
      </p:pic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18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80975" indent="-180975"/>
            <a:r>
              <a:rPr lang="de-DE" sz="1800" dirty="0" smtClean="0"/>
              <a:t>Die unabhängige Fachpublikation für strukturierte Produkte</a:t>
            </a:r>
          </a:p>
          <a:p>
            <a:pPr marL="180975" indent="-180975"/>
            <a:r>
              <a:rPr lang="de-DE" sz="1800" dirty="0" smtClean="0"/>
              <a:t>Exklusiver Fokus auf Anlageberater und Vermögensverwalter</a:t>
            </a:r>
          </a:p>
          <a:p>
            <a:pPr marL="180975" indent="-180975"/>
            <a:r>
              <a:rPr lang="de-DE" sz="1800" dirty="0" smtClean="0"/>
              <a:t>Erscheint seit Mai 2006 fünf Mal jährlich</a:t>
            </a:r>
          </a:p>
          <a:p>
            <a:pPr marL="180975" indent="-180975"/>
            <a:r>
              <a:rPr lang="de-DE" sz="1800" dirty="0" smtClean="0"/>
              <a:t>Erreicht über 55.000 Investmentprofessionals</a:t>
            </a:r>
          </a:p>
          <a:p>
            <a:pPr marL="180975" indent="-180975"/>
            <a:r>
              <a:rPr lang="de-DE" sz="1800" dirty="0" smtClean="0"/>
              <a:t>einzige Finanz- und Wirtschaftsredaktion, deren Redakteure bei den vom Deutschen Derivate Verband, Börse Stuttgart und Scoach Europa AG seit 2008 vergebenen Journalistenpreisen bereits drei Auszeichnungen erhielten </a:t>
            </a:r>
          </a:p>
          <a:p>
            <a:pPr marL="180975" indent="-180975"/>
            <a:endParaRPr lang="de-DE" i="1" dirty="0" smtClean="0"/>
          </a:p>
          <a:p>
            <a:pPr marL="180975" indent="-180975">
              <a:buNone/>
            </a:pPr>
            <a:endParaRPr lang="de-DE" i="1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Zertifikateberater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19780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19</a:t>
            </a:fld>
            <a:endParaRPr lang="de-DE" dirty="0"/>
          </a:p>
        </p:txBody>
      </p:sp>
      <p:pic>
        <p:nvPicPr>
          <p:cNvPr id="10243" name="Picture 3" descr="Z:\DZB Hefte\DZB_1001\Das Heft\Titelseite_DZ_1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" y="1196975"/>
            <a:ext cx="3251190" cy="437472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romanUcPeriod"/>
            </a:pPr>
            <a:r>
              <a:rPr lang="de-DE" sz="2000" dirty="0" smtClean="0"/>
              <a:t>Vorgehensweise bei der Studie</a:t>
            </a:r>
          </a:p>
          <a:p>
            <a:pPr>
              <a:lnSpc>
                <a:spcPct val="150000"/>
              </a:lnSpc>
              <a:buFont typeface="+mj-lt"/>
              <a:buAutoNum type="romanUcPeriod"/>
            </a:pPr>
            <a:r>
              <a:rPr lang="de-DE" sz="2000" dirty="0" smtClean="0"/>
              <a:t>Gesamtergebnis: Best Discount 2010</a:t>
            </a:r>
          </a:p>
          <a:p>
            <a:pPr>
              <a:lnSpc>
                <a:spcPct val="150000"/>
              </a:lnSpc>
              <a:buFont typeface="+mj-lt"/>
              <a:buAutoNum type="romanUcPeriod"/>
            </a:pPr>
            <a:r>
              <a:rPr lang="de-DE" sz="2000" dirty="0" smtClean="0"/>
              <a:t>Ausgewählte Einzelergebnisse Best Discount 2010</a:t>
            </a:r>
          </a:p>
          <a:p>
            <a:pPr marL="1017588" lvl="2" indent="-342900">
              <a:lnSpc>
                <a:spcPct val="150000"/>
              </a:lnSpc>
              <a:buFont typeface="+mj-lt"/>
              <a:buAutoNum type="romanUcPeriod"/>
            </a:pPr>
            <a:r>
              <a:rPr lang="de-DE" sz="1800" dirty="0" smtClean="0"/>
              <a:t>DAX</a:t>
            </a:r>
            <a:r>
              <a:rPr lang="de-DE" sz="1800" baseline="30000" dirty="0" smtClean="0"/>
              <a:t>®</a:t>
            </a:r>
          </a:p>
          <a:p>
            <a:pPr marL="1017588" lvl="2" indent="-342900">
              <a:lnSpc>
                <a:spcPct val="150000"/>
              </a:lnSpc>
              <a:buFont typeface="+mj-lt"/>
              <a:buAutoNum type="romanUcPeriod"/>
            </a:pPr>
            <a:r>
              <a:rPr lang="de-DE" sz="1800" dirty="0" smtClean="0"/>
              <a:t>EuroStoxx 50</a:t>
            </a:r>
          </a:p>
          <a:p>
            <a:pPr marL="1017588" lvl="2" indent="-342900">
              <a:lnSpc>
                <a:spcPct val="150000"/>
              </a:lnSpc>
              <a:buFont typeface="+mj-lt"/>
              <a:buAutoNum type="romanUcPeriod"/>
            </a:pPr>
            <a:r>
              <a:rPr lang="de-DE" sz="1800" dirty="0" smtClean="0"/>
              <a:t>ausgewählte Einzelwerte</a:t>
            </a:r>
          </a:p>
          <a:p>
            <a:pPr>
              <a:lnSpc>
                <a:spcPct val="150000"/>
              </a:lnSpc>
              <a:buFont typeface="+mj-lt"/>
              <a:buAutoNum type="romanUcPeriod"/>
            </a:pPr>
            <a:r>
              <a:rPr lang="de-DE" sz="2000" dirty="0" smtClean="0"/>
              <a:t>Was bringt der Vergleich?</a:t>
            </a:r>
          </a:p>
          <a:p>
            <a:pPr>
              <a:lnSpc>
                <a:spcPct val="150000"/>
              </a:lnSpc>
              <a:buFont typeface="+mj-lt"/>
              <a:buAutoNum type="romanUcPeriod"/>
            </a:pPr>
            <a:r>
              <a:rPr lang="de-DE" sz="2000" dirty="0" smtClean="0"/>
              <a:t>Vorstellung der Untersuchungsdurchführenden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Inhaltsverzeichnis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180975" indent="-180975"/>
            <a:r>
              <a:rPr lang="de-DE" sz="1800" dirty="0" smtClean="0"/>
              <a:t>Mit 240.000 Besuchern im Monat (AGOF internet facts 2009.IV) eines der meistgenutzten Finanzportale in Deutschland </a:t>
            </a:r>
          </a:p>
          <a:p>
            <a:pPr marL="180975" indent="-180975"/>
            <a:r>
              <a:rPr lang="de-DE" sz="1800" dirty="0" smtClean="0"/>
              <a:t>Entwickelt innovative Tools zur Suche und Analyse von Aktien, Fonds und strukturierten Kapitalmarktprodukten </a:t>
            </a:r>
          </a:p>
          <a:p>
            <a:pPr marL="180975" indent="-180975"/>
            <a:r>
              <a:rPr lang="de-DE" sz="1800" dirty="0" smtClean="0"/>
              <a:t>Bietet schnelle und umfassende Informationen rund um die Themen Börse und Finanzen sowie kostenlose Watchlist- und Portfoliofunktionen </a:t>
            </a:r>
          </a:p>
          <a:p>
            <a:pPr marL="180975" indent="-180975"/>
            <a:r>
              <a:rPr lang="de-DE" sz="1800" dirty="0" smtClean="0"/>
              <a:t>Wird betrieben von der vwd netsolutions GmbH, eine 100%-Tochter der vwd Vereinigte Wirtschaftsdienste AG (WKN: 520470)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finanztreff.de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19780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20</a:t>
            </a:fld>
            <a:endParaRPr lang="de-DE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050" y="1196974"/>
            <a:ext cx="3322628" cy="4827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Kontakt: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D586869-66C1-442F-BF76-16CAB1B7733A}" type="slidenum">
              <a:rPr lang="de-DE" smtClean="0"/>
              <a:pPr/>
              <a:t>21</a:t>
            </a:fld>
            <a:endParaRPr lang="de-DE" dirty="0"/>
          </a:p>
        </p:txBody>
      </p:sp>
      <p:pic>
        <p:nvPicPr>
          <p:cNvPr id="12" name="Grafik 11" descr="Logo_finanz_7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33954" y="1269849"/>
            <a:ext cx="3348070" cy="638549"/>
          </a:xfrm>
          <a:prstGeom prst="rect">
            <a:avLst/>
          </a:prstGeom>
        </p:spPr>
      </p:pic>
      <p:pic>
        <p:nvPicPr>
          <p:cNvPr id="13" name="Picture 2" descr="Z:\LOGOS aktuell\Logos_NEU\DZB LOGO + DerZertifikateBerater\DZB_DerZertifikateBera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050" y="1196975"/>
            <a:ext cx="2108182" cy="899907"/>
          </a:xfrm>
          <a:prstGeom prst="rect">
            <a:avLst/>
          </a:prstGeom>
          <a:noFill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73050" y="2133600"/>
            <a:ext cx="4321175" cy="28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DZB Leserservice</a:t>
            </a:r>
            <a:endParaRPr lang="de-DE" altLang="de-DE" dirty="0" smtClean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endParaRPr lang="de-DE" altLang="de-DE" dirty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Zertifikateberater GmbH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Keithstr. </a:t>
            </a:r>
            <a:r>
              <a:rPr lang="de-DE" altLang="de-DE" dirty="0" smtClean="0">
                <a:sym typeface="Symbol" pitchFamily="18" charset="2"/>
              </a:rPr>
              <a:t>6 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10787 Berlin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Telefon:	+49 (30) 219 961 80</a:t>
            </a:r>
            <a:endParaRPr lang="de-DE" altLang="de-DE" dirty="0" smtClean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endParaRPr lang="de-DE" altLang="de-DE" dirty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  <a:hlinkClick r:id="rId5"/>
              </a:rPr>
              <a:t>info@zertifikateberater.de</a:t>
            </a:r>
            <a:r>
              <a:rPr lang="de-DE" altLang="de-DE" dirty="0" smtClean="0">
                <a:sym typeface="Symbol" pitchFamily="18" charset="2"/>
              </a:rPr>
              <a:t> </a:t>
            </a:r>
            <a:endParaRPr lang="de-DE" altLang="de-DE" dirty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>
                <a:sym typeface="Symbol" pitchFamily="18" charset="2"/>
                <a:hlinkClick r:id="rId6"/>
              </a:rPr>
              <a:t>www.zertifikateberater.de</a:t>
            </a:r>
            <a:r>
              <a:rPr lang="de-DE" altLang="de-DE" dirty="0">
                <a:sym typeface="Symbol" pitchFamily="18" charset="2"/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953000" y="2133600"/>
            <a:ext cx="4321175" cy="28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dirty="0" smtClean="0"/>
              <a:t>Customer Care </a:t>
            </a:r>
            <a:r>
              <a:rPr lang="de-DE" dirty="0" smtClean="0"/>
              <a:t>Center</a:t>
            </a:r>
            <a:endParaRPr lang="de-DE" altLang="de-DE" dirty="0" smtClean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endParaRPr lang="de-DE" altLang="de-DE" dirty="0" smtClean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vwd netsolutions GmbH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Hoffmannstraße 18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12435 Berlin</a:t>
            </a: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</a:rPr>
              <a:t>Telefon:	+49 (30) 200 598 </a:t>
            </a:r>
            <a:r>
              <a:rPr lang="de-DE" altLang="de-DE" dirty="0" smtClean="0">
                <a:sym typeface="Symbol" pitchFamily="18" charset="2"/>
              </a:rPr>
              <a:t>72</a:t>
            </a:r>
            <a:endParaRPr lang="de-DE" altLang="de-DE" dirty="0" smtClean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endParaRPr lang="de-DE" altLang="de-DE" dirty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dirty="0" smtClean="0">
                <a:hlinkClick r:id="rId7"/>
              </a:rPr>
              <a:t>ccc@finanztreff.de</a:t>
            </a:r>
            <a:endParaRPr lang="de-DE" altLang="de-DE" dirty="0">
              <a:sym typeface="Symbol" pitchFamily="18" charset="2"/>
            </a:endParaRPr>
          </a:p>
          <a:p>
            <a:pPr>
              <a:lnSpc>
                <a:spcPct val="110000"/>
              </a:lnSpc>
              <a:buClr>
                <a:srgbClr val="004289"/>
              </a:buClr>
              <a:tabLst>
                <a:tab pos="317500" algn="l"/>
                <a:tab pos="863600" algn="l"/>
                <a:tab pos="1143000" algn="l"/>
                <a:tab pos="1435100" algn="l"/>
                <a:tab pos="2095500" algn="l"/>
                <a:tab pos="2476500" algn="l"/>
              </a:tabLst>
            </a:pPr>
            <a:r>
              <a:rPr lang="de-DE" altLang="de-DE" dirty="0" smtClean="0">
                <a:sym typeface="Symbol" pitchFamily="18" charset="2"/>
                <a:hlinkClick r:id="rId6"/>
              </a:rPr>
              <a:t>www.finanztreff.de</a:t>
            </a:r>
            <a:r>
              <a:rPr lang="de-DE" altLang="de-DE" dirty="0" smtClean="0">
                <a:sym typeface="Symbol" pitchFamily="18" charset="2"/>
              </a:rPr>
              <a:t> </a:t>
            </a:r>
            <a:endParaRPr lang="de-DE" altLang="de-DE" dirty="0">
              <a:sym typeface="Symbol" pitchFamily="18" charset="2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D9621"/>
                </a:solidFill>
                <a:latin typeface="+mj-lt"/>
              </a:rPr>
              <a:t>Vorgehensweise bei der Studie</a:t>
            </a:r>
            <a:endParaRPr lang="de-DE" dirty="0">
              <a:solidFill>
                <a:srgbClr val="DD9621"/>
              </a:solidFill>
              <a:latin typeface="+mj-lt"/>
            </a:endParaRPr>
          </a:p>
        </p:txBody>
      </p:sp>
      <p:sp>
        <p:nvSpPr>
          <p:cNvPr id="12" name="Untertitel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72131" y="553313"/>
            <a:ext cx="373332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271727" y="1196975"/>
            <a:ext cx="9362546" cy="4875231"/>
          </a:xfrm>
        </p:spPr>
        <p:txBody>
          <a:bodyPr>
            <a:normAutofit fontScale="85000" lnSpcReduction="20000"/>
          </a:bodyPr>
          <a:lstStyle/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Grundlage der Erhebung: Best Discount-Tool auf finanztreff.de</a:t>
            </a:r>
          </a:p>
          <a:p>
            <a:pPr marL="580050" lvl="2" indent="-180000">
              <a:lnSpc>
                <a:spcPct val="120000"/>
              </a:lnSpc>
              <a:spcBef>
                <a:spcPts val="575"/>
              </a:spcBef>
            </a:pPr>
            <a:r>
              <a:rPr lang="de-DE" sz="1900" dirty="0" smtClean="0"/>
              <a:t>Suchunterstützung für Discount Zertifikate</a:t>
            </a:r>
          </a:p>
          <a:p>
            <a:pPr marL="580050" lvl="2" indent="-180000">
              <a:lnSpc>
                <a:spcPct val="120000"/>
              </a:lnSpc>
              <a:spcBef>
                <a:spcPts val="575"/>
              </a:spcBef>
            </a:pPr>
            <a:r>
              <a:rPr lang="de-DE" sz="1900" dirty="0" smtClean="0"/>
              <a:t>Produkt-Einteilung in unterschiedliche Cap-Abstände und Laufzeitbereiche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Untersucht werden Discount Zertifikate aller Emittenten, deren Produkte an den börslichen Marktplätzen für strukturierte Produkte, Euwax &amp; Scoach, gelistet sind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Betrachtungszeitraum: 1. März 2009 bis 28. Februar 2010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Untersuchung für eine Grundgesamtheit von 20 ausgewählten Basiswerten: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Zwei Indizes:	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  <a:buNone/>
            </a:pPr>
            <a:r>
              <a:rPr lang="de-DE" sz="1700" dirty="0" smtClean="0"/>
              <a:t>		DAX</a:t>
            </a:r>
            <a:r>
              <a:rPr lang="de-DE" sz="1600" baseline="30000" dirty="0" smtClean="0"/>
              <a:t> ®</a:t>
            </a:r>
            <a:r>
              <a:rPr lang="de-DE" sz="1700" dirty="0" smtClean="0"/>
              <a:t> (846900)		EuroStoxx 50 (965814)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r>
              <a:rPr lang="de-DE" sz="2100" dirty="0" smtClean="0"/>
              <a:t>18 Einzelwerte:</a:t>
            </a:r>
            <a:r>
              <a:rPr lang="de-DE" sz="1700" dirty="0" smtClean="0"/>
              <a:t>	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  <a:buNone/>
            </a:pPr>
            <a:r>
              <a:rPr lang="de-DE" sz="1700" dirty="0" smtClean="0"/>
              <a:t>		Allianz (840400)		BASF (515100)		Bayer (BAY001)			Commerzbank (803200)	Daimler (710000)		Dt. Bank (514000)		      	Dt. Börse (581005)		Dt. Post (555200)		Dt. Telekom (555750)		E.ON (ENAG99)		K+S (716200)		Lufthansa (823212)	    		Münchener Rück (843002)	Q-Cells (555866)	  	RWE (703712)	 	   	SAP (716460)		Siemens (723610)		ThyssenKrupp (750000)</a:t>
            </a:r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endParaRPr lang="de-DE" sz="1800" dirty="0" smtClean="0"/>
          </a:p>
          <a:p>
            <a:pPr marL="180000" indent="-180000">
              <a:lnSpc>
                <a:spcPct val="120000"/>
              </a:lnSpc>
              <a:spcBef>
                <a:spcPts val="575"/>
              </a:spcBef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6"/>
          </a:xfrm>
        </p:spPr>
        <p:txBody>
          <a:bodyPr/>
          <a:lstStyle/>
          <a:p>
            <a:r>
              <a:rPr lang="de-DE" dirty="0" smtClean="0"/>
              <a:t>Aufbau &amp; Struktur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271727" y="1196974"/>
            <a:ext cx="9362546" cy="4824413"/>
          </a:xfrm>
        </p:spPr>
        <p:txBody>
          <a:bodyPr>
            <a:normAutofit fontScale="92500" lnSpcReduction="20000"/>
          </a:bodyPr>
          <a:lstStyle/>
          <a:p>
            <a:pPr marL="180000" indent="-180000">
              <a:lnSpc>
                <a:spcPct val="120000"/>
              </a:lnSpc>
            </a:pPr>
            <a:r>
              <a:rPr lang="de-DE" sz="1900" dirty="0" smtClean="0"/>
              <a:t>Analysiert werden Zertifikate</a:t>
            </a:r>
          </a:p>
          <a:p>
            <a:pPr lvl="1" indent="-180000">
              <a:lnSpc>
                <a:spcPct val="120000"/>
              </a:lnSpc>
            </a:pPr>
            <a:r>
              <a:rPr lang="de-DE" sz="1700" dirty="0" smtClean="0"/>
              <a:t>auf die 20 Basiswerte der Grundgesamtheit</a:t>
            </a:r>
          </a:p>
          <a:p>
            <a:pPr lvl="1" indent="-180000">
              <a:lnSpc>
                <a:spcPct val="120000"/>
              </a:lnSpc>
            </a:pPr>
            <a:r>
              <a:rPr lang="de-DE" sz="1700" dirty="0" smtClean="0"/>
              <a:t>in fünf Cap Abständen: C60 (Cap liegt bei maximal 60% des Basiswertkurses), C80, C90, C100 und C120</a:t>
            </a:r>
          </a:p>
          <a:p>
            <a:pPr lvl="1" indent="-180000">
              <a:lnSpc>
                <a:spcPct val="120000"/>
              </a:lnSpc>
            </a:pPr>
            <a:r>
              <a:rPr lang="de-DE" sz="1700" dirty="0" smtClean="0"/>
              <a:t>in vier unterschiedlichen Laufzeitkategorien</a:t>
            </a:r>
          </a:p>
          <a:p>
            <a:pPr marL="1023938" lvl="2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500" dirty="0" smtClean="0"/>
              <a:t>RLZ 03-06:	Restlaufzeit zwischen 3-6 Monaten 	</a:t>
            </a:r>
          </a:p>
          <a:p>
            <a:pPr marL="1023938" lvl="2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500" dirty="0" smtClean="0"/>
              <a:t>RLZ 06-09: 	Restlaufzeit zwischen 6-9 Monaten 	</a:t>
            </a:r>
          </a:p>
          <a:p>
            <a:pPr marL="1023938" lvl="2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500" dirty="0" smtClean="0"/>
              <a:t>RLZ 09-12: 	Restlaufzeit zwischen 9-12 Monaten 	</a:t>
            </a:r>
          </a:p>
          <a:p>
            <a:pPr marL="1023938" lvl="2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500" dirty="0" smtClean="0"/>
              <a:t>RLZ 12-18: 	Restlaufzeit zwischen 12-18 Monaten 	</a:t>
            </a:r>
            <a:r>
              <a:rPr lang="de-DE" dirty="0" smtClean="0"/>
              <a:t>	</a:t>
            </a:r>
            <a:r>
              <a:rPr lang="de-DE" sz="1600" dirty="0" smtClean="0"/>
              <a:t>	</a:t>
            </a:r>
            <a:endParaRPr lang="de-DE" sz="1600" dirty="0" smtClean="0">
              <a:solidFill>
                <a:srgbClr val="CC0000"/>
              </a:solidFill>
            </a:endParaRPr>
          </a:p>
          <a:p>
            <a:pPr marL="180000" lvl="1" indent="-180000" defTabSz="190500">
              <a:lnSpc>
                <a:spcPct val="120000"/>
              </a:lnSpc>
              <a:spcBef>
                <a:spcPts val="575"/>
              </a:spcBef>
              <a:buSzPct val="120000"/>
              <a:tabLst>
                <a:tab pos="952500" algn="l"/>
                <a:tab pos="1236663" algn="l"/>
              </a:tabLst>
            </a:pPr>
            <a:r>
              <a:rPr lang="de-DE" sz="1900" dirty="0" smtClean="0"/>
              <a:t>Börsentäglich zwei Messreihen mit insgesamt bis zu 800 Ergebnissen</a:t>
            </a:r>
          </a:p>
          <a:p>
            <a:pPr marL="180000" lvl="1" indent="-180000" defTabSz="190500">
              <a:lnSpc>
                <a:spcPct val="120000"/>
              </a:lnSpc>
              <a:spcBef>
                <a:spcPts val="575"/>
              </a:spcBef>
              <a:buSzPct val="120000"/>
              <a:tabLst>
                <a:tab pos="952500" algn="l"/>
                <a:tab pos="1236663" algn="l"/>
              </a:tabLst>
            </a:pPr>
            <a:r>
              <a:rPr lang="de-DE" sz="1900" dirty="0" smtClean="0"/>
              <a:t>Insgesamt 152.902 einzelne „Best Discount“-Ergebnisse ermittelt</a:t>
            </a:r>
          </a:p>
          <a:p>
            <a:pPr marL="180000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900" dirty="0" smtClean="0"/>
              <a:t>Als „Best Discount“ gilt grundsätzlich jeweils das Papier, das</a:t>
            </a:r>
          </a:p>
          <a:p>
            <a:pPr marL="685800" lvl="1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700" dirty="0" smtClean="0"/>
              <a:t>zum Zeitpunkt der jeweiligen Betrachtung </a:t>
            </a:r>
          </a:p>
          <a:p>
            <a:pPr marL="685800" lvl="1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700" dirty="0" smtClean="0"/>
              <a:t>die höchste „max. Rendite p.a.“ </a:t>
            </a:r>
          </a:p>
          <a:p>
            <a:pPr marL="685800" lvl="1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700" dirty="0" smtClean="0"/>
              <a:t>in der jeweiligen Cap-Strategie und im jeweiligen Restlaufzeitbereich </a:t>
            </a:r>
          </a:p>
          <a:p>
            <a:pPr marL="685800" lvl="1" indent="-180000" defTabSz="190500">
              <a:lnSpc>
                <a:spcPct val="120000"/>
              </a:lnSpc>
              <a:tabLst>
                <a:tab pos="952500" algn="l"/>
                <a:tab pos="1236663" algn="l"/>
              </a:tabLst>
            </a:pPr>
            <a:r>
              <a:rPr lang="de-DE" sz="1700" dirty="0" smtClean="0"/>
              <a:t>für den jeweiligen Basiswert aufweist</a:t>
            </a:r>
          </a:p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4878" y="260349"/>
            <a:ext cx="7749956" cy="720726"/>
          </a:xfrm>
        </p:spPr>
        <p:txBody>
          <a:bodyPr>
            <a:noAutofit/>
          </a:bodyPr>
          <a:lstStyle/>
          <a:p>
            <a:r>
              <a:rPr lang="de-DE" dirty="0" smtClean="0"/>
              <a:t>Ermittlung der „Best Discounts“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5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DD9621"/>
                </a:solidFill>
                <a:latin typeface="+mj-lt"/>
              </a:rPr>
              <a:t>Gesamtergebnis: Best Discount 2010</a:t>
            </a:r>
            <a:endParaRPr lang="de-DE" dirty="0">
              <a:solidFill>
                <a:srgbClr val="DD9621"/>
              </a:solidFill>
              <a:latin typeface="+mj-lt"/>
            </a:endParaRPr>
          </a:p>
        </p:txBody>
      </p:sp>
      <p:sp>
        <p:nvSpPr>
          <p:cNvPr id="8" name="Unter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72131" y="553313"/>
            <a:ext cx="373332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273050" y="260350"/>
            <a:ext cx="6225945" cy="720724"/>
          </a:xfrm>
        </p:spPr>
        <p:txBody>
          <a:bodyPr>
            <a:normAutofit/>
          </a:bodyPr>
          <a:lstStyle/>
          <a:p>
            <a:r>
              <a:rPr lang="de-DE" dirty="0" smtClean="0"/>
              <a:t>Gesamtergebnis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7" name="Inhaltsplatzhalter 10"/>
          <p:cNvSpPr txBox="1">
            <a:spLocks/>
          </p:cNvSpPr>
          <p:nvPr/>
        </p:nvSpPr>
        <p:spPr>
          <a:xfrm>
            <a:off x="3944938" y="1196974"/>
            <a:ext cx="5794408" cy="4537075"/>
          </a:xfrm>
          <a:prstGeom prst="rect">
            <a:avLst/>
          </a:prstGeom>
        </p:spPr>
        <p:txBody>
          <a:bodyPr/>
          <a:lstStyle/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Durchschnittliches Ertragspotenzial der „Best Discount“ Produkte (Max. Rendite und Max. Ertrag)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lang="de-DE" sz="1600" dirty="0" smtClean="0">
              <a:solidFill>
                <a:srgbClr val="706F6E"/>
              </a:solidFill>
              <a:latin typeface="Arial" pitchFamily="34" charset="0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 smtClean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Durchschnittliche Risikopuffer der Best „Discount Produkte“ </a:t>
            </a:r>
          </a:p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Inhaltsplatzhalter 15"/>
          <p:cNvSpPr txBox="1">
            <a:spLocks/>
          </p:cNvSpPr>
          <p:nvPr/>
        </p:nvSpPr>
        <p:spPr>
          <a:xfrm>
            <a:off x="271463" y="1196975"/>
            <a:ext cx="3109901" cy="49688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de-DE" sz="1600" b="1" i="0" u="sng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Top 5 Emittenten: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UBS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Commerzbank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BNP Paribas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defRPr/>
            </a:pPr>
            <a:r>
              <a:rPr lang="de-DE" sz="1600" dirty="0" smtClean="0">
                <a:solidFill>
                  <a:srgbClr val="706F6E"/>
                </a:solidFill>
                <a:latin typeface="Arial" pitchFamily="34" charset="0"/>
                <a:cs typeface="Arial" pitchFamily="34" charset="0"/>
              </a:rPr>
              <a:t>Morgan Stanley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D962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6F6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Goldman Sachs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706F6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/>
        </p:nvGraphicFramePr>
        <p:xfrm>
          <a:off x="3944938" y="1773238"/>
          <a:ext cx="5329237" cy="2142477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8"/>
                <a:gridCol w="1060218"/>
              </a:tblGrid>
              <a:tr h="183641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3641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4,81% p.a</a:t>
                      </a:r>
                      <a:r>
                        <a:rPr lang="de-DE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.*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5,45%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6,14%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6,67%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1,93%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3,49%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5,44%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8,73%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12,18%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12,07%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12,15%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11,70%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4,29%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7,26%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10,34%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14,29%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8364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19,92%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17,34%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16,46%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14,98%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9,91%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13,61%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17,62%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33,96%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25,14%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21,92%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19,00%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8364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9,24%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13,70%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17,75%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21,78%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48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101,11%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50,84%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37,64%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29,58% p.a.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364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22,06%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29,63%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32,80%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3944938" y="4437065"/>
          <a:ext cx="5329237" cy="1262875"/>
        </p:xfrm>
        <a:graphic>
          <a:graphicData uri="http://schemas.openxmlformats.org/drawingml/2006/table">
            <a:tbl>
              <a:tblPr/>
              <a:tblGrid>
                <a:gridCol w="300238"/>
                <a:gridCol w="750597"/>
                <a:gridCol w="1060218"/>
                <a:gridCol w="1060218"/>
                <a:gridCol w="1097748"/>
                <a:gridCol w="1060218"/>
              </a:tblGrid>
              <a:tr h="185457"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Restlaufzeit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8545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 Strategie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03-06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06-09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09-12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RLZ 12-18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62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44,32</a:t>
                      </a:r>
                      <a:r>
                        <a:rPr lang="de-DE" sz="10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%**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44,35%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45,34%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47,11%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62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25,18%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27,10%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29,13%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31,69%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7662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16,94%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19,74%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22,40%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25,09%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62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10,12%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16,64%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19,42%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33"/>
                    </a:solidFill>
                  </a:tcPr>
                </a:tc>
              </a:tr>
              <a:tr h="18545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3,80%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6,58%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9,24%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11,42%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Diagramm 16"/>
          <p:cNvGraphicFramePr/>
          <p:nvPr/>
        </p:nvGraphicFramePr>
        <p:xfrm>
          <a:off x="273050" y="3068638"/>
          <a:ext cx="3455988" cy="295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273050" y="5643578"/>
            <a:ext cx="935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b="1" dirty="0" smtClean="0"/>
              <a:t>Lesehilfe: </a:t>
            </a:r>
          </a:p>
          <a:p>
            <a:r>
              <a:rPr lang="de-DE" sz="800" dirty="0" smtClean="0"/>
              <a:t>*: Die Top Discounter mit weniger als sechs Monaten Restlaufzeit und einem Cap bei maximal 60% des aktuellen Basiswertkurses verfügten während des Erhebungszeitraums durchschnittlich über ein potentielle Maximalrendite von 1,93% bzw. 4,81% p.a.  **: Der zur Verfügung stehende Verlustpuffer betrug dabei in dieser Kategorie im Mittel 44,32%. </a:t>
            </a:r>
            <a:endParaRPr lang="de-DE" sz="800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975" indent="-180975" defTabSz="190500">
              <a:spcBef>
                <a:spcPts val="600"/>
              </a:spcBef>
              <a:tabLst>
                <a:tab pos="180975" algn="l"/>
                <a:tab pos="762000" algn="l"/>
              </a:tabLst>
            </a:pPr>
            <a:r>
              <a:rPr lang="de-DE" dirty="0" smtClean="0"/>
              <a:t>UBS erstmals Gesamtsieger der Best Discount-Studie</a:t>
            </a:r>
          </a:p>
          <a:p>
            <a:pPr marL="180975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dirty="0" smtClean="0"/>
              <a:t>In den Indexsparten siegen Commerzbank (DAX</a:t>
            </a:r>
            <a:r>
              <a:rPr lang="de-DE" baseline="30000" dirty="0" smtClean="0"/>
              <a:t>®</a:t>
            </a:r>
            <a:r>
              <a:rPr lang="de-DE" dirty="0" smtClean="0"/>
              <a:t>) &amp; Goldman Sachs (EuroStoxx 50)</a:t>
            </a:r>
          </a:p>
          <a:p>
            <a:pPr marL="180975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dirty="0" smtClean="0"/>
              <a:t>UBS erreicht bei 13 von 20 Basiswertauswertungen Platz 1</a:t>
            </a:r>
          </a:p>
          <a:p>
            <a:pPr marL="180975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dirty="0" smtClean="0"/>
              <a:t>Feld der Top-Emittenten deutlich verbreitert: </a:t>
            </a:r>
          </a:p>
          <a:p>
            <a:pPr marL="361950" lvl="3" indent="-180975">
              <a:spcBef>
                <a:spcPts val="600"/>
              </a:spcBef>
            </a:pPr>
            <a:r>
              <a:rPr lang="de-DE" sz="1600" dirty="0" smtClean="0"/>
              <a:t>Sechs Emittenten können mindestens einen Einzelwert (z.B. DAX</a:t>
            </a:r>
            <a:r>
              <a:rPr lang="de-DE" sz="1600" baseline="30000" dirty="0" smtClean="0"/>
              <a:t>®</a:t>
            </a:r>
            <a:r>
              <a:rPr lang="de-DE" sz="1600" dirty="0" smtClean="0"/>
              <a:t>) gewinnen</a:t>
            </a:r>
          </a:p>
          <a:p>
            <a:pPr marL="361950" lvl="3" indent="-180975">
              <a:spcBef>
                <a:spcPts val="600"/>
              </a:spcBef>
            </a:pPr>
            <a:r>
              <a:rPr lang="de-DE" sz="1600" dirty="0" smtClean="0"/>
              <a:t>Elf Emittenten mit einer Top 3-Platzierung bei einem Einzelwert</a:t>
            </a:r>
          </a:p>
          <a:p>
            <a:pPr marL="361950" lvl="3" indent="-180975">
              <a:spcBef>
                <a:spcPts val="600"/>
              </a:spcBef>
            </a:pPr>
            <a:r>
              <a:rPr lang="de-DE" sz="1600" dirty="0" smtClean="0"/>
              <a:t>Insgesamt gelingt es 22 Emittenten mindestens einen „Best Discount“ in die Wertung zu bringen</a:t>
            </a:r>
          </a:p>
          <a:p>
            <a:pPr marL="180975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dirty="0" smtClean="0"/>
              <a:t>Top-Emittenten haben keine Dominanz an „Best Discounts“</a:t>
            </a:r>
          </a:p>
          <a:p>
            <a:pPr marL="361950" lvl="3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sz="1600" dirty="0" smtClean="0"/>
              <a:t>Top 3 Emittenten: 45%  der „Best Discount“-Ergebnisse (siehe Grafik Folgeseite)</a:t>
            </a:r>
          </a:p>
          <a:p>
            <a:pPr marL="361950" lvl="3" indent="-180975" defTabSz="190500">
              <a:spcBef>
                <a:spcPts val="600"/>
              </a:spcBef>
              <a:tabLst>
                <a:tab pos="762000" algn="l"/>
              </a:tabLst>
            </a:pPr>
            <a:r>
              <a:rPr lang="de-DE" sz="1600" dirty="0" smtClean="0"/>
              <a:t>Top 5 Emittenten: 60%  der „Best Discount“-Ergebnisse</a:t>
            </a:r>
          </a:p>
          <a:p>
            <a:pPr marL="476250" lvl="1" indent="-95250" defTabSz="190500">
              <a:tabLst>
                <a:tab pos="762000" algn="l"/>
              </a:tabLst>
            </a:pPr>
            <a:endParaRPr lang="de-DE" dirty="0" smtClean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6225945" cy="720725"/>
          </a:xfrm>
        </p:spPr>
        <p:txBody>
          <a:bodyPr/>
          <a:lstStyle/>
          <a:p>
            <a:r>
              <a:rPr lang="de-DE" dirty="0" smtClean="0"/>
              <a:t>Erkenntnisse	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631825" y="5408644"/>
            <a:ext cx="8642350" cy="592124"/>
            <a:chOff x="631825" y="5408644"/>
            <a:chExt cx="8642350" cy="592124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31825" y="5408644"/>
              <a:ext cx="8642350" cy="592124"/>
            </a:xfrm>
            <a:prstGeom prst="rect">
              <a:avLst/>
            </a:prstGeom>
            <a:solidFill>
              <a:srgbClr val="DD9621"/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540000" tIns="72000" rIns="72000" bIns="72000" anchor="ctr"/>
            <a:lstStyle/>
            <a:p>
              <a:r>
                <a:rPr lang="de-DE" b="1" dirty="0" smtClean="0">
                  <a:solidFill>
                    <a:schemeClr val="bg1"/>
                  </a:solidFill>
                </a:rPr>
                <a:t>Sieger auf Emittentenseite: UBS, Commerzbank &amp; Goldman Sachs</a:t>
              </a:r>
              <a:endParaRPr lang="de-DE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736400" y="5500702"/>
              <a:ext cx="358948" cy="427633"/>
            </a:xfrm>
            <a:prstGeom prst="homePlate">
              <a:avLst>
                <a:gd name="adj" fmla="val 36486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de-DE" dirty="0"/>
            </a:p>
          </p:txBody>
        </p:sp>
      </p:grpSp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8</a:t>
            </a:fld>
            <a:endParaRPr lang="de-DE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4878" y="260349"/>
            <a:ext cx="8535774" cy="720726"/>
          </a:xfrm>
        </p:spPr>
        <p:txBody>
          <a:bodyPr>
            <a:noAutofit/>
          </a:bodyPr>
          <a:lstStyle/>
          <a:p>
            <a:r>
              <a:rPr lang="de-DE" dirty="0" smtClean="0"/>
              <a:t>Best Discount Ergebnisse im Verlauf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15. April 2010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Best Discount 2010</a:t>
            </a:r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203002" y="553313"/>
            <a:ext cx="494399" cy="285751"/>
          </a:xfrm>
        </p:spPr>
        <p:txBody>
          <a:bodyPr/>
          <a:lstStyle/>
          <a:p>
            <a:fld id="{2D586869-66C1-442F-BF76-16CAB1B7733A}" type="slidenum">
              <a:rPr lang="de-DE" smtClean="0"/>
              <a:pPr/>
              <a:t>9</a:t>
            </a:fld>
            <a:endParaRPr lang="de-DE" dirty="0"/>
          </a:p>
        </p:txBody>
      </p:sp>
      <p:grpSp>
        <p:nvGrpSpPr>
          <p:cNvPr id="14" name="Gruppieren 13"/>
          <p:cNvGrpSpPr/>
          <p:nvPr/>
        </p:nvGrpSpPr>
        <p:grpSpPr>
          <a:xfrm>
            <a:off x="631825" y="5408644"/>
            <a:ext cx="8642350" cy="592124"/>
            <a:chOff x="631825" y="5408644"/>
            <a:chExt cx="8642350" cy="592124"/>
          </a:xfrm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631825" y="5408644"/>
              <a:ext cx="8642350" cy="592124"/>
            </a:xfrm>
            <a:prstGeom prst="rect">
              <a:avLst/>
            </a:prstGeom>
            <a:solidFill>
              <a:srgbClr val="DD9621"/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540000" tIns="72000" rIns="72000" bIns="72000" anchor="ctr"/>
            <a:lstStyle/>
            <a:p>
              <a:r>
                <a:rPr lang="de-DE" b="1" dirty="0" smtClean="0">
                  <a:solidFill>
                    <a:schemeClr val="bg1"/>
                  </a:solidFill>
                </a:rPr>
                <a:t>Verfolger der Top 3-Produktanbieter mit 55 Prozent der „Best Discounts“ </a:t>
              </a:r>
              <a:endParaRPr lang="de-DE" sz="18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>
              <a:off x="736400" y="5500702"/>
              <a:ext cx="358948" cy="427633"/>
            </a:xfrm>
            <a:prstGeom prst="homePlate">
              <a:avLst>
                <a:gd name="adj" fmla="val 36486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endParaRPr lang="de-DE" dirty="0"/>
            </a:p>
          </p:txBody>
        </p:sp>
      </p:grpSp>
      <p:graphicFrame>
        <p:nvGraphicFramePr>
          <p:cNvPr id="11" name="Diagramm 10"/>
          <p:cNvGraphicFramePr/>
          <p:nvPr/>
        </p:nvGraphicFramePr>
        <p:xfrm>
          <a:off x="273050" y="1196976"/>
          <a:ext cx="9359900" cy="408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DZB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0071AA"/>
      </a:accent1>
      <a:accent2>
        <a:srgbClr val="E8B24E"/>
      </a:accent2>
      <a:accent3>
        <a:srgbClr val="706F6E"/>
      </a:accent3>
      <a:accent4>
        <a:srgbClr val="D63439"/>
      </a:accent4>
      <a:accent5>
        <a:srgbClr val="4F960C"/>
      </a:accent5>
      <a:accent6>
        <a:srgbClr val="82ACFF"/>
      </a:accent6>
      <a:hlink>
        <a:srgbClr val="0042C7"/>
      </a:hlink>
      <a:folHlink>
        <a:srgbClr val="696464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1635</Words>
  <Application>Microsoft Office PowerPoint</Application>
  <PresentationFormat>A4-Papier (210x297 mm)</PresentationFormat>
  <Paragraphs>557</Paragraphs>
  <Slides>21</Slides>
  <Notes>21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Larissa-Design</vt:lpstr>
      <vt:lpstr>Best Discount 2010</vt:lpstr>
      <vt:lpstr>Inhaltsverzeichnis</vt:lpstr>
      <vt:lpstr>Vorgehensweise bei der Studie</vt:lpstr>
      <vt:lpstr>Aufbau &amp; Struktur</vt:lpstr>
      <vt:lpstr>Ermittlung der „Best Discounts“</vt:lpstr>
      <vt:lpstr>Gesamtergebnis: Best Discount 2010</vt:lpstr>
      <vt:lpstr>Gesamtergebnis</vt:lpstr>
      <vt:lpstr>Erkenntnisse </vt:lpstr>
      <vt:lpstr>Best Discount Ergebnisse im Verlauf</vt:lpstr>
      <vt:lpstr>Ausgewählte Einzelergebnisse Best Discount 2010</vt:lpstr>
      <vt:lpstr>Einzelauswertung - DAX®</vt:lpstr>
      <vt:lpstr>Verlauf Rendite &amp; Discount: DAX®</vt:lpstr>
      <vt:lpstr>Einzelauswertung - Daimler </vt:lpstr>
      <vt:lpstr>Verlauf Rendite &amp; Discount: Daimler</vt:lpstr>
      <vt:lpstr>Top 3 bei ausgewählten Einzelwerten</vt:lpstr>
      <vt:lpstr>Was bringt der Vergleich?</vt:lpstr>
      <vt:lpstr>Was der Vergleich bringt?</vt:lpstr>
      <vt:lpstr>Vorstellung der Untersuchungsdurchführenden</vt:lpstr>
      <vt:lpstr>Der Zertifikateberater</vt:lpstr>
      <vt:lpstr>finanztreff.de</vt:lpstr>
      <vt:lpstr>Kontakt: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work</dc:creator>
  <cp:lastModifiedBy>tkramer</cp:lastModifiedBy>
  <cp:revision>517</cp:revision>
  <dcterms:created xsi:type="dcterms:W3CDTF">2008-09-04T17:31:46Z</dcterms:created>
  <dcterms:modified xsi:type="dcterms:W3CDTF">2010-04-15T18:30:16Z</dcterms:modified>
</cp:coreProperties>
</file>